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270" r:id="rId6"/>
    <p:sldId id="274" r:id="rId7"/>
    <p:sldId id="271" r:id="rId8"/>
    <p:sldId id="279" r:id="rId9"/>
    <p:sldId id="265" r:id="rId10"/>
    <p:sldId id="276" r:id="rId11"/>
    <p:sldId id="266" r:id="rId12"/>
    <p:sldId id="277" r:id="rId13"/>
    <p:sldId id="267" r:id="rId14"/>
    <p:sldId id="269" r:id="rId15"/>
    <p:sldId id="278" r:id="rId1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33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76"/>
    <p:restoredTop sz="94675"/>
  </p:normalViewPr>
  <p:slideViewPr>
    <p:cSldViewPr snapToGrid="0" snapToObjects="1">
      <p:cViewPr varScale="1">
        <p:scale>
          <a:sx n="75" d="100"/>
          <a:sy n="75" d="100"/>
        </p:scale>
        <p:origin x="34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CE35B-1A36-4BD0-B1E2-0CCA88AA713C}" type="datetimeFigureOut">
              <a:rPr lang="nl-NL" smtClean="0"/>
              <a:t>21-6-2023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55C03-B3A9-4BA9-B173-1E846B46B2E6}" type="slidenum">
              <a:rPr lang="nl-NL" smtClean="0"/>
              <a:t>‹nr.›</a:t>
            </a:fld>
            <a:endParaRPr lang="nl-NL"/>
          </a:p>
        </p:txBody>
      </p:sp>
    </p:spTree>
    <p:extLst>
      <p:ext uri="{BB962C8B-B14F-4D97-AF65-F5344CB8AC3E}">
        <p14:creationId xmlns:p14="http://schemas.microsoft.com/office/powerpoint/2010/main" val="939544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0" u="none" strike="noStrike" kern="1200" baseline="0" dirty="0">
                <a:solidFill>
                  <a:schemeClr val="tx1"/>
                </a:solidFill>
                <a:latin typeface="+mn-lt"/>
                <a:ea typeface="+mn-ea"/>
                <a:cs typeface="+mn-cs"/>
              </a:rPr>
              <a:t>1. Uitlokken en verleiden (“Ik Fiets, voor een incentive”) </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We halen mensen uit hun gewoontegedrag door ze te </a:t>
            </a:r>
            <a:r>
              <a:rPr lang="nl-NL" sz="1200" b="1" i="0" u="none" strike="noStrike" kern="1200" baseline="0" dirty="0">
                <a:solidFill>
                  <a:schemeClr val="tx1"/>
                </a:solidFill>
                <a:latin typeface="+mn-lt"/>
                <a:ea typeface="+mn-ea"/>
                <a:cs typeface="+mn-cs"/>
              </a:rPr>
              <a:t>‘lokken’ </a:t>
            </a:r>
            <a:r>
              <a:rPr lang="nl-NL" sz="1200" b="0" i="0" u="none" strike="noStrike" kern="1200" baseline="0" dirty="0">
                <a:solidFill>
                  <a:schemeClr val="tx1"/>
                </a:solidFill>
                <a:latin typeface="+mn-lt"/>
                <a:ea typeface="+mn-ea"/>
                <a:cs typeface="+mn-cs"/>
              </a:rPr>
              <a:t>met een incentive, doelgerichte interventie of probeeraanbod. Uit hun vaste routines gebroken, zijn deelnemers vatbaar voor verdere acties. Ervaren mensen drempels, dan is de eerste stap om het eens uit te proberen. Zijn er geen drempels maar gaan we de gewoonte doorbreken, dan doen we dat met de incentive of doelgroep gerichte actie die mensen in beweging brengt. </a:t>
            </a:r>
          </a:p>
          <a:p>
            <a:r>
              <a:rPr lang="nl-NL" sz="1200" b="1" i="0" u="none" strike="noStrike" kern="1200" baseline="0" dirty="0">
                <a:solidFill>
                  <a:schemeClr val="tx1"/>
                </a:solidFill>
                <a:latin typeface="+mn-lt"/>
                <a:ea typeface="+mn-ea"/>
                <a:cs typeface="+mn-cs"/>
              </a:rPr>
              <a:t>2. Bekrachtigen, bevestigen en verder stimuleren (“Ik Fiets, en krijg waardering) </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Om nieuwe fietsers blijvend te motiveren om te fietsen, en deelnemers te laten wennen aan het fietsen, is continue bekrachtiging van fietsen noodzakelijk. Hoe vaker het gewenste gedrag wordt beloond of bevestigd, hoe sterker de bekrachtiging. We zetten de Ik Fiets-app in, voor direct en snel contact met de deelnemer. We geven regelmatig terugkoppeling (feedback) over het gedrag en virtuele schouderklopjes. We werken met (sociale) feedback, spelelementen (zoals badges, levels en opdrachten) en onverwachte extra schouderklopjes. Dit wordt </a:t>
            </a:r>
            <a:r>
              <a:rPr lang="nl-NL" sz="1200" b="0" i="0" u="none" strike="noStrike" kern="1200" baseline="0" dirty="0" err="1">
                <a:solidFill>
                  <a:schemeClr val="tx1"/>
                </a:solidFill>
                <a:latin typeface="+mn-lt"/>
                <a:ea typeface="+mn-ea"/>
                <a:cs typeface="+mn-cs"/>
              </a:rPr>
              <a:t>doelgroepspecifiek</a:t>
            </a:r>
            <a:r>
              <a:rPr lang="nl-NL" sz="1200" b="0" i="0" u="none" strike="noStrike" kern="1200" baseline="0" dirty="0">
                <a:solidFill>
                  <a:schemeClr val="tx1"/>
                </a:solidFill>
                <a:latin typeface="+mn-lt"/>
                <a:ea typeface="+mn-ea"/>
                <a:cs typeface="+mn-cs"/>
              </a:rPr>
              <a:t> aangeboden. Deze elementen hebben bewezen een groot effect, zoals in B-Riders in Brabant. </a:t>
            </a:r>
          </a:p>
          <a:p>
            <a:r>
              <a:rPr lang="nl-NL" sz="1200" b="1" i="0" u="none" strike="noStrike" kern="1200" baseline="0" dirty="0">
                <a:solidFill>
                  <a:schemeClr val="tx1"/>
                </a:solidFill>
                <a:latin typeface="+mn-lt"/>
                <a:ea typeface="+mn-ea"/>
                <a:cs typeface="+mn-cs"/>
              </a:rPr>
              <a:t>3. Verduurzamen (“Ik ben een fietser”, dus Ik Fiets) </a:t>
            </a:r>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Het doel van de laatste fase is de definitieve overstap te laten maken van “ik fiets voor een beloning of om het te proberen” naar “ik ben een fietser”. Onverwachte sociale beloningen spelen hierop in, doordat zij het gedrag bevestigen en intrinsiek van aard zijn. Intrinsieke motivatie is opgebouwd uit basale menselijke behoeften zoals autonomie (‘ik wil de touwtjes in handen hebben’) en zingeving (‘ik wil het echte nut ervan inzien’). Door met deze twee behoeften rekening te houden, zullen mensen hun eigen redenen vinden om het gedrag – zelfs zonder financiële beloning – te blijven vertonen. Het gedrag wordt een beloning </a:t>
            </a:r>
            <a:r>
              <a:rPr lang="nl-NL" sz="1200" b="0" i="0" u="none" strike="noStrike" kern="1200" baseline="0" dirty="0" err="1">
                <a:solidFill>
                  <a:schemeClr val="tx1"/>
                </a:solidFill>
                <a:latin typeface="+mn-lt"/>
                <a:ea typeface="+mn-ea"/>
                <a:cs typeface="+mn-cs"/>
              </a:rPr>
              <a:t>an</a:t>
            </a:r>
            <a:r>
              <a:rPr lang="nl-NL" sz="1200" b="0" i="0" u="none" strike="noStrike" kern="1200" baseline="0" dirty="0">
                <a:solidFill>
                  <a:schemeClr val="tx1"/>
                </a:solidFill>
                <a:latin typeface="+mn-lt"/>
                <a:ea typeface="+mn-ea"/>
                <a:cs typeface="+mn-cs"/>
              </a:rPr>
              <a:t> </a:t>
            </a:r>
            <a:r>
              <a:rPr lang="nl-NL" sz="1200" b="0" i="0" u="none" strike="noStrike" kern="1200" baseline="0" dirty="0" err="1">
                <a:solidFill>
                  <a:schemeClr val="tx1"/>
                </a:solidFill>
                <a:latin typeface="+mn-lt"/>
                <a:ea typeface="+mn-ea"/>
                <a:cs typeface="+mn-cs"/>
              </a:rPr>
              <a:t>sich</a:t>
            </a:r>
            <a:r>
              <a:rPr lang="nl-NL" sz="1200" b="0" i="0" u="none" strike="noStrike" kern="1200" baseline="0" dirty="0">
                <a:solidFill>
                  <a:schemeClr val="tx1"/>
                </a:solidFill>
                <a:latin typeface="+mn-lt"/>
                <a:ea typeface="+mn-ea"/>
                <a:cs typeface="+mn-cs"/>
              </a:rPr>
              <a:t>. </a:t>
            </a:r>
            <a:endParaRPr lang="nl-NL" dirty="0"/>
          </a:p>
        </p:txBody>
      </p:sp>
      <p:sp>
        <p:nvSpPr>
          <p:cNvPr id="4" name="Tijdelijke aanduiding voor dianummer 3"/>
          <p:cNvSpPr>
            <a:spLocks noGrp="1"/>
          </p:cNvSpPr>
          <p:nvPr>
            <p:ph type="sldNum" sz="quarter" idx="5"/>
          </p:nvPr>
        </p:nvSpPr>
        <p:spPr/>
        <p:txBody>
          <a:bodyPr/>
          <a:lstStyle/>
          <a:p>
            <a:fld id="{3DFCFE57-A948-40A6-8597-41A92B9B1F7D}" type="slidenum">
              <a:rPr lang="nl-NL" smtClean="0"/>
              <a:t>2</a:t>
            </a:fld>
            <a:endParaRPr lang="nl-NL"/>
          </a:p>
        </p:txBody>
      </p:sp>
    </p:spTree>
    <p:extLst>
      <p:ext uri="{BB962C8B-B14F-4D97-AF65-F5344CB8AC3E}">
        <p14:creationId xmlns:p14="http://schemas.microsoft.com/office/powerpoint/2010/main" val="2371092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C531C04-D9C6-1A4F-B142-4A8EA6361609}" type="slidenum">
              <a:rPr lang="nl-NL" smtClean="0"/>
              <a:t>11</a:t>
            </a:fld>
            <a:endParaRPr lang="nl-NL"/>
          </a:p>
        </p:txBody>
      </p:sp>
    </p:spTree>
    <p:extLst>
      <p:ext uri="{BB962C8B-B14F-4D97-AF65-F5344CB8AC3E}">
        <p14:creationId xmlns:p14="http://schemas.microsoft.com/office/powerpoint/2010/main" val="22729831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1" name="Rechthoek 20">
            <a:extLst>
              <a:ext uri="{FF2B5EF4-FFF2-40B4-BE49-F238E27FC236}">
                <a16:creationId xmlns:a16="http://schemas.microsoft.com/office/drawing/2014/main" id="{B6ADDCE9-C96C-BE4D-8A25-3258765E9297}"/>
              </a:ext>
            </a:extLst>
          </p:cNvPr>
          <p:cNvSpPr/>
          <p:nvPr userDrawn="1"/>
        </p:nvSpPr>
        <p:spPr>
          <a:xfrm>
            <a:off x="0" y="0"/>
            <a:ext cx="12192000" cy="6858000"/>
          </a:xfrm>
          <a:prstGeom prst="rect">
            <a:avLst/>
          </a:prstGeom>
          <a:solidFill>
            <a:srgbClr val="E433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pic>
        <p:nvPicPr>
          <p:cNvPr id="19" name="Afbeelding 18">
            <a:extLst>
              <a:ext uri="{FF2B5EF4-FFF2-40B4-BE49-F238E27FC236}">
                <a16:creationId xmlns:a16="http://schemas.microsoft.com/office/drawing/2014/main" id="{12CB2D23-B53E-764A-9995-3E4A5FE98269}"/>
              </a:ext>
            </a:extLst>
          </p:cNvPr>
          <p:cNvPicPr>
            <a:picLocks noChangeAspect="1"/>
          </p:cNvPicPr>
          <p:nvPr userDrawn="1"/>
        </p:nvPicPr>
        <p:blipFill>
          <a:blip r:embed="rId2"/>
          <a:stretch>
            <a:fillRect/>
          </a:stretch>
        </p:blipFill>
        <p:spPr>
          <a:xfrm>
            <a:off x="3459773" y="3263229"/>
            <a:ext cx="5653454" cy="2591166"/>
          </a:xfrm>
          <a:prstGeom prst="rect">
            <a:avLst/>
          </a:prstGeom>
        </p:spPr>
      </p:pic>
    </p:spTree>
    <p:extLst>
      <p:ext uri="{BB962C8B-B14F-4D97-AF65-F5344CB8AC3E}">
        <p14:creationId xmlns:p14="http://schemas.microsoft.com/office/powerpoint/2010/main" val="2310661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9108C8C-BD33-1441-8CD3-3EA4A993E8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el 1">
            <a:extLst>
              <a:ext uri="{FF2B5EF4-FFF2-40B4-BE49-F238E27FC236}">
                <a16:creationId xmlns:a16="http://schemas.microsoft.com/office/drawing/2014/main" id="{97DF705E-77C2-644A-89E0-4CA27D5AEBD8}"/>
              </a:ext>
            </a:extLst>
          </p:cNvPr>
          <p:cNvSpPr>
            <a:spLocks noGrp="1"/>
          </p:cNvSpPr>
          <p:nvPr>
            <p:ph type="title"/>
          </p:nvPr>
        </p:nvSpPr>
        <p:spPr>
          <a:xfrm>
            <a:off x="838200" y="598805"/>
            <a:ext cx="8482013" cy="1325563"/>
          </a:xfrm>
          <a:prstGeom prst="rect">
            <a:avLst/>
          </a:prstGeom>
        </p:spPr>
        <p:txBody>
          <a:bodyPr anchor="ctr"/>
          <a:lstStyle>
            <a:lvl1pPr>
              <a:defRPr b="1">
                <a:solidFill>
                  <a:srgbClr val="E43332"/>
                </a:solidFill>
                <a:latin typeface="+mn-lt"/>
              </a:defRPr>
            </a:lvl1pPr>
          </a:lstStyle>
          <a:p>
            <a:r>
              <a:rPr lang="nl-NL" dirty="0"/>
              <a:t>Klik om stijl te bewerken</a:t>
            </a:r>
          </a:p>
        </p:txBody>
      </p:sp>
      <p:sp>
        <p:nvSpPr>
          <p:cNvPr id="6" name="Tijdelijke aanduiding voor inhoud 6">
            <a:extLst>
              <a:ext uri="{FF2B5EF4-FFF2-40B4-BE49-F238E27FC236}">
                <a16:creationId xmlns:a16="http://schemas.microsoft.com/office/drawing/2014/main" id="{685ACF1C-F4A0-6545-8743-EDE69FD57782}"/>
              </a:ext>
            </a:extLst>
          </p:cNvPr>
          <p:cNvSpPr>
            <a:spLocks noGrp="1"/>
          </p:cNvSpPr>
          <p:nvPr>
            <p:ph sz="quarter" idx="10"/>
          </p:nvPr>
        </p:nvSpPr>
        <p:spPr>
          <a:xfrm>
            <a:off x="838200" y="2421082"/>
            <a:ext cx="8482013" cy="3006725"/>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inhoud 6">
            <a:extLst>
              <a:ext uri="{FF2B5EF4-FFF2-40B4-BE49-F238E27FC236}">
                <a16:creationId xmlns:a16="http://schemas.microsoft.com/office/drawing/2014/main" id="{8BC8346D-377F-E446-9C8A-498235FC0EE4}"/>
              </a:ext>
            </a:extLst>
          </p:cNvPr>
          <p:cNvSpPr>
            <a:spLocks noGrp="1"/>
          </p:cNvSpPr>
          <p:nvPr>
            <p:ph sz="quarter" idx="11" hasCustomPrompt="1"/>
          </p:nvPr>
        </p:nvSpPr>
        <p:spPr>
          <a:xfrm>
            <a:off x="10355267" y="3150600"/>
            <a:ext cx="1567961" cy="3006725"/>
          </a:xfrm>
          <a:prstGeom prst="rect">
            <a:avLst/>
          </a:prstGeom>
        </p:spPr>
        <p:txBody>
          <a:bodyPr/>
          <a:lstStyle>
            <a:lvl1pPr marL="342900" indent="-342900">
              <a:buFont typeface="+mj-lt"/>
              <a:buAutoNum type="arabicPeriod"/>
              <a:defRPr sz="1400" b="1">
                <a:solidFill>
                  <a:schemeClr val="bg1"/>
                </a:solidFill>
                <a:latin typeface="+mj-lt"/>
              </a:defRPr>
            </a:lvl1pPr>
            <a:lvl2pPr marL="800100" indent="-342900">
              <a:buFont typeface="+mj-lt"/>
              <a:buAutoNum type="arabicPeriod"/>
              <a:defRPr sz="1400">
                <a:solidFill>
                  <a:schemeClr val="bg1"/>
                </a:solidFill>
                <a:latin typeface="+mj-lt"/>
              </a:defRPr>
            </a:lvl2pPr>
            <a:lvl3pPr marL="1257300" indent="-342900">
              <a:buFont typeface="+mj-lt"/>
              <a:buAutoNum type="arabicPeriod"/>
              <a:defRPr sz="1400">
                <a:solidFill>
                  <a:schemeClr val="bg1"/>
                </a:solidFill>
                <a:latin typeface="+mj-lt"/>
              </a:defRPr>
            </a:lvl3pPr>
            <a:lvl4pPr marL="1714500" indent="-342900">
              <a:buFont typeface="+mj-lt"/>
              <a:buAutoNum type="arabicPeriod"/>
              <a:defRPr sz="1400">
                <a:solidFill>
                  <a:schemeClr val="bg1"/>
                </a:solidFill>
                <a:latin typeface="+mj-lt"/>
              </a:defRPr>
            </a:lvl4pPr>
            <a:lvl5pPr marL="2171700" indent="-342900">
              <a:buFont typeface="+mj-lt"/>
              <a:buAutoNum type="arabicPeriod"/>
              <a:defRPr sz="1400">
                <a:solidFill>
                  <a:schemeClr val="bg1"/>
                </a:solidFill>
                <a:latin typeface="+mj-lt"/>
              </a:defRPr>
            </a:lvl5pPr>
          </a:lstStyle>
          <a:p>
            <a:pPr lvl="0"/>
            <a:r>
              <a:rPr lang="nl-NL" dirty="0"/>
              <a:t>Thema 1</a:t>
            </a:r>
          </a:p>
          <a:p>
            <a:pPr lvl="0"/>
            <a:r>
              <a:rPr lang="nl-NL" dirty="0"/>
              <a:t>Thema 2</a:t>
            </a:r>
          </a:p>
          <a:p>
            <a:pPr lvl="0"/>
            <a:r>
              <a:rPr lang="nl-NL" dirty="0"/>
              <a:t>De App</a:t>
            </a:r>
          </a:p>
          <a:p>
            <a:pPr lvl="0"/>
            <a:r>
              <a:rPr lang="nl-NL" dirty="0"/>
              <a:t>Thema 4</a:t>
            </a:r>
          </a:p>
        </p:txBody>
      </p:sp>
    </p:spTree>
    <p:extLst>
      <p:ext uri="{BB962C8B-B14F-4D97-AF65-F5344CB8AC3E}">
        <p14:creationId xmlns:p14="http://schemas.microsoft.com/office/powerpoint/2010/main" val="1046853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75D1B29-0234-FE4F-8B1A-86938BF7296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el 1">
            <a:extLst>
              <a:ext uri="{FF2B5EF4-FFF2-40B4-BE49-F238E27FC236}">
                <a16:creationId xmlns:a16="http://schemas.microsoft.com/office/drawing/2014/main" id="{199CACDA-6B78-BA41-B6EC-2DE3A4296FDF}"/>
              </a:ext>
            </a:extLst>
          </p:cNvPr>
          <p:cNvSpPr>
            <a:spLocks noGrp="1"/>
          </p:cNvSpPr>
          <p:nvPr>
            <p:ph type="title"/>
          </p:nvPr>
        </p:nvSpPr>
        <p:spPr>
          <a:xfrm>
            <a:off x="838200" y="598805"/>
            <a:ext cx="8482013" cy="1325563"/>
          </a:xfrm>
          <a:prstGeom prst="rect">
            <a:avLst/>
          </a:prstGeom>
        </p:spPr>
        <p:txBody>
          <a:bodyPr anchor="ctr"/>
          <a:lstStyle>
            <a:lvl1pPr>
              <a:defRPr b="1">
                <a:solidFill>
                  <a:srgbClr val="E43332"/>
                </a:solidFill>
                <a:latin typeface="+mn-lt"/>
              </a:defRPr>
            </a:lvl1pPr>
          </a:lstStyle>
          <a:p>
            <a:r>
              <a:rPr lang="nl-NL" dirty="0"/>
              <a:t>Klik om stijl te bewerken</a:t>
            </a:r>
          </a:p>
        </p:txBody>
      </p:sp>
      <p:sp>
        <p:nvSpPr>
          <p:cNvPr id="7" name="Tijdelijke aanduiding voor inhoud 6">
            <a:extLst>
              <a:ext uri="{FF2B5EF4-FFF2-40B4-BE49-F238E27FC236}">
                <a16:creationId xmlns:a16="http://schemas.microsoft.com/office/drawing/2014/main" id="{DCBAEBC8-0C35-904A-A807-4E41A7B4ACBD}"/>
              </a:ext>
            </a:extLst>
          </p:cNvPr>
          <p:cNvSpPr>
            <a:spLocks noGrp="1"/>
          </p:cNvSpPr>
          <p:nvPr>
            <p:ph sz="quarter" idx="10"/>
          </p:nvPr>
        </p:nvSpPr>
        <p:spPr>
          <a:xfrm>
            <a:off x="838200" y="2421082"/>
            <a:ext cx="8482013" cy="3006725"/>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inhoud 6">
            <a:extLst>
              <a:ext uri="{FF2B5EF4-FFF2-40B4-BE49-F238E27FC236}">
                <a16:creationId xmlns:a16="http://schemas.microsoft.com/office/drawing/2014/main" id="{94163671-080C-FC48-8B76-921E3FF3CBC6}"/>
              </a:ext>
            </a:extLst>
          </p:cNvPr>
          <p:cNvSpPr>
            <a:spLocks noGrp="1"/>
          </p:cNvSpPr>
          <p:nvPr>
            <p:ph sz="quarter" idx="11" hasCustomPrompt="1"/>
          </p:nvPr>
        </p:nvSpPr>
        <p:spPr>
          <a:xfrm>
            <a:off x="10355267" y="3150600"/>
            <a:ext cx="1567961" cy="3006725"/>
          </a:xfrm>
          <a:prstGeom prst="rect">
            <a:avLst/>
          </a:prstGeom>
        </p:spPr>
        <p:txBody>
          <a:bodyPr/>
          <a:lstStyle>
            <a:lvl1pPr marL="342900" indent="-342900">
              <a:buFont typeface="+mj-lt"/>
              <a:buAutoNum type="arabicPeriod"/>
              <a:defRPr sz="1400" b="1">
                <a:solidFill>
                  <a:schemeClr val="bg1"/>
                </a:solidFill>
                <a:latin typeface="+mj-lt"/>
              </a:defRPr>
            </a:lvl1pPr>
            <a:lvl2pPr marL="800100" indent="-342900">
              <a:buFont typeface="+mj-lt"/>
              <a:buAutoNum type="arabicPeriod"/>
              <a:defRPr sz="1400">
                <a:solidFill>
                  <a:schemeClr val="bg1"/>
                </a:solidFill>
                <a:latin typeface="+mj-lt"/>
              </a:defRPr>
            </a:lvl2pPr>
            <a:lvl3pPr marL="1257300" indent="-342900">
              <a:buFont typeface="+mj-lt"/>
              <a:buAutoNum type="arabicPeriod"/>
              <a:defRPr sz="1400">
                <a:solidFill>
                  <a:schemeClr val="bg1"/>
                </a:solidFill>
                <a:latin typeface="+mj-lt"/>
              </a:defRPr>
            </a:lvl3pPr>
            <a:lvl4pPr marL="1714500" indent="-342900">
              <a:buFont typeface="+mj-lt"/>
              <a:buAutoNum type="arabicPeriod"/>
              <a:defRPr sz="1400">
                <a:solidFill>
                  <a:schemeClr val="bg1"/>
                </a:solidFill>
                <a:latin typeface="+mj-lt"/>
              </a:defRPr>
            </a:lvl4pPr>
            <a:lvl5pPr marL="2171700" indent="-342900">
              <a:buFont typeface="+mj-lt"/>
              <a:buAutoNum type="arabicPeriod"/>
              <a:defRPr sz="1400">
                <a:solidFill>
                  <a:schemeClr val="bg1"/>
                </a:solidFill>
                <a:latin typeface="+mj-lt"/>
              </a:defRPr>
            </a:lvl5pPr>
          </a:lstStyle>
          <a:p>
            <a:pPr lvl="0"/>
            <a:r>
              <a:rPr lang="nl-NL" dirty="0"/>
              <a:t>Thema 1</a:t>
            </a:r>
          </a:p>
          <a:p>
            <a:pPr lvl="0"/>
            <a:r>
              <a:rPr lang="nl-NL" dirty="0"/>
              <a:t>Thema 2</a:t>
            </a:r>
          </a:p>
          <a:p>
            <a:pPr lvl="0"/>
            <a:r>
              <a:rPr lang="nl-NL" dirty="0"/>
              <a:t>De App</a:t>
            </a:r>
          </a:p>
          <a:p>
            <a:pPr lvl="0"/>
            <a:r>
              <a:rPr lang="nl-NL" dirty="0"/>
              <a:t>Thema 4</a:t>
            </a:r>
          </a:p>
        </p:txBody>
      </p:sp>
    </p:spTree>
    <p:extLst>
      <p:ext uri="{BB962C8B-B14F-4D97-AF65-F5344CB8AC3E}">
        <p14:creationId xmlns:p14="http://schemas.microsoft.com/office/powerpoint/2010/main" val="359785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F700508-C5D4-BB40-A9A2-10A85618039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B0E46886-F70D-9943-8752-C6692010C967}"/>
              </a:ext>
            </a:extLst>
          </p:cNvPr>
          <p:cNvPicPr>
            <a:picLocks noChangeAspect="1"/>
          </p:cNvPicPr>
          <p:nvPr userDrawn="1"/>
        </p:nvPicPr>
        <p:blipFill>
          <a:blip r:embed="rId3"/>
          <a:stretch>
            <a:fillRect/>
          </a:stretch>
        </p:blipFill>
        <p:spPr>
          <a:xfrm>
            <a:off x="6476139" y="1779245"/>
            <a:ext cx="3816052" cy="5237017"/>
          </a:xfrm>
          <a:prstGeom prst="rect">
            <a:avLst/>
          </a:prstGeom>
        </p:spPr>
      </p:pic>
      <p:sp>
        <p:nvSpPr>
          <p:cNvPr id="6" name="Titel 1">
            <a:extLst>
              <a:ext uri="{FF2B5EF4-FFF2-40B4-BE49-F238E27FC236}">
                <a16:creationId xmlns:a16="http://schemas.microsoft.com/office/drawing/2014/main" id="{C5D897E9-5971-F048-8B98-6523E86CA04B}"/>
              </a:ext>
            </a:extLst>
          </p:cNvPr>
          <p:cNvSpPr>
            <a:spLocks noGrp="1"/>
          </p:cNvSpPr>
          <p:nvPr>
            <p:ph type="title"/>
          </p:nvPr>
        </p:nvSpPr>
        <p:spPr>
          <a:xfrm>
            <a:off x="838200" y="598805"/>
            <a:ext cx="8482013" cy="1325563"/>
          </a:xfrm>
          <a:prstGeom prst="rect">
            <a:avLst/>
          </a:prstGeom>
        </p:spPr>
        <p:txBody>
          <a:bodyPr anchor="ctr"/>
          <a:lstStyle>
            <a:lvl1pPr>
              <a:defRPr b="1">
                <a:solidFill>
                  <a:srgbClr val="E43332"/>
                </a:solidFill>
                <a:latin typeface="+mn-lt"/>
              </a:defRPr>
            </a:lvl1pPr>
          </a:lstStyle>
          <a:p>
            <a:r>
              <a:rPr lang="nl-NL" dirty="0"/>
              <a:t>Klik om stijl te bewerken</a:t>
            </a:r>
          </a:p>
        </p:txBody>
      </p:sp>
      <p:sp>
        <p:nvSpPr>
          <p:cNvPr id="7" name="Tijdelijke aanduiding voor inhoud 6">
            <a:extLst>
              <a:ext uri="{FF2B5EF4-FFF2-40B4-BE49-F238E27FC236}">
                <a16:creationId xmlns:a16="http://schemas.microsoft.com/office/drawing/2014/main" id="{17981182-974E-D844-8DB3-BB6C4FB13B4C}"/>
              </a:ext>
            </a:extLst>
          </p:cNvPr>
          <p:cNvSpPr>
            <a:spLocks noGrp="1"/>
          </p:cNvSpPr>
          <p:nvPr>
            <p:ph sz="quarter" idx="10"/>
          </p:nvPr>
        </p:nvSpPr>
        <p:spPr>
          <a:xfrm>
            <a:off x="838200" y="2421082"/>
            <a:ext cx="8482013" cy="3006725"/>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inhoud 6">
            <a:extLst>
              <a:ext uri="{FF2B5EF4-FFF2-40B4-BE49-F238E27FC236}">
                <a16:creationId xmlns:a16="http://schemas.microsoft.com/office/drawing/2014/main" id="{9E2036DC-93B1-F74E-9C61-B717D2AC6A52}"/>
              </a:ext>
            </a:extLst>
          </p:cNvPr>
          <p:cNvSpPr>
            <a:spLocks noGrp="1"/>
          </p:cNvSpPr>
          <p:nvPr>
            <p:ph sz="quarter" idx="11" hasCustomPrompt="1"/>
          </p:nvPr>
        </p:nvSpPr>
        <p:spPr>
          <a:xfrm>
            <a:off x="10355267" y="3150600"/>
            <a:ext cx="1567961" cy="3006725"/>
          </a:xfrm>
          <a:prstGeom prst="rect">
            <a:avLst/>
          </a:prstGeom>
        </p:spPr>
        <p:txBody>
          <a:bodyPr/>
          <a:lstStyle>
            <a:lvl1pPr marL="342900" indent="-342900">
              <a:buFont typeface="+mj-lt"/>
              <a:buAutoNum type="arabicPeriod"/>
              <a:defRPr sz="1400" b="1">
                <a:solidFill>
                  <a:schemeClr val="bg1"/>
                </a:solidFill>
                <a:latin typeface="+mj-lt"/>
              </a:defRPr>
            </a:lvl1pPr>
            <a:lvl2pPr marL="800100" indent="-342900">
              <a:buFont typeface="+mj-lt"/>
              <a:buAutoNum type="arabicPeriod"/>
              <a:defRPr sz="1400">
                <a:solidFill>
                  <a:schemeClr val="bg1"/>
                </a:solidFill>
                <a:latin typeface="+mj-lt"/>
              </a:defRPr>
            </a:lvl2pPr>
            <a:lvl3pPr marL="1257300" indent="-342900">
              <a:buFont typeface="+mj-lt"/>
              <a:buAutoNum type="arabicPeriod"/>
              <a:defRPr sz="1400">
                <a:solidFill>
                  <a:schemeClr val="bg1"/>
                </a:solidFill>
                <a:latin typeface="+mj-lt"/>
              </a:defRPr>
            </a:lvl3pPr>
            <a:lvl4pPr marL="1714500" indent="-342900">
              <a:buFont typeface="+mj-lt"/>
              <a:buAutoNum type="arabicPeriod"/>
              <a:defRPr sz="1400">
                <a:solidFill>
                  <a:schemeClr val="bg1"/>
                </a:solidFill>
                <a:latin typeface="+mj-lt"/>
              </a:defRPr>
            </a:lvl4pPr>
            <a:lvl5pPr marL="2171700" indent="-342900">
              <a:buFont typeface="+mj-lt"/>
              <a:buAutoNum type="arabicPeriod"/>
              <a:defRPr sz="1400">
                <a:solidFill>
                  <a:schemeClr val="bg1"/>
                </a:solidFill>
                <a:latin typeface="+mj-lt"/>
              </a:defRPr>
            </a:lvl5pPr>
          </a:lstStyle>
          <a:p>
            <a:pPr lvl="0"/>
            <a:r>
              <a:rPr lang="nl-NL" dirty="0"/>
              <a:t>Thema 1</a:t>
            </a:r>
          </a:p>
          <a:p>
            <a:pPr lvl="0"/>
            <a:r>
              <a:rPr lang="nl-NL" dirty="0"/>
              <a:t>Thema 2</a:t>
            </a:r>
          </a:p>
          <a:p>
            <a:pPr lvl="0"/>
            <a:r>
              <a:rPr lang="nl-NL" dirty="0"/>
              <a:t>De App</a:t>
            </a:r>
          </a:p>
          <a:p>
            <a:pPr lvl="0"/>
            <a:r>
              <a:rPr lang="nl-NL" dirty="0"/>
              <a:t>Thema 4</a:t>
            </a:r>
          </a:p>
        </p:txBody>
      </p:sp>
    </p:spTree>
    <p:extLst>
      <p:ext uri="{BB962C8B-B14F-4D97-AF65-F5344CB8AC3E}">
        <p14:creationId xmlns:p14="http://schemas.microsoft.com/office/powerpoint/2010/main" val="1378736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BBFD55C-A3BE-EE41-BC4C-B03D8ABEE0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el 1">
            <a:extLst>
              <a:ext uri="{FF2B5EF4-FFF2-40B4-BE49-F238E27FC236}">
                <a16:creationId xmlns:a16="http://schemas.microsoft.com/office/drawing/2014/main" id="{7CCC2C67-BB86-D64C-BDF9-E5C5380D7B6A}"/>
              </a:ext>
            </a:extLst>
          </p:cNvPr>
          <p:cNvSpPr>
            <a:spLocks noGrp="1"/>
          </p:cNvSpPr>
          <p:nvPr>
            <p:ph type="title"/>
          </p:nvPr>
        </p:nvSpPr>
        <p:spPr>
          <a:xfrm>
            <a:off x="838200" y="598805"/>
            <a:ext cx="8482013" cy="1325563"/>
          </a:xfrm>
          <a:prstGeom prst="rect">
            <a:avLst/>
          </a:prstGeom>
        </p:spPr>
        <p:txBody>
          <a:bodyPr anchor="ctr"/>
          <a:lstStyle>
            <a:lvl1pPr>
              <a:defRPr b="1">
                <a:solidFill>
                  <a:srgbClr val="E43332"/>
                </a:solidFill>
                <a:latin typeface="+mn-lt"/>
              </a:defRPr>
            </a:lvl1pPr>
          </a:lstStyle>
          <a:p>
            <a:r>
              <a:rPr lang="nl-NL" dirty="0"/>
              <a:t>Klik om stijl te bewerken</a:t>
            </a:r>
          </a:p>
        </p:txBody>
      </p:sp>
      <p:sp>
        <p:nvSpPr>
          <p:cNvPr id="9" name="Tijdelijke aanduiding voor inhoud 6">
            <a:extLst>
              <a:ext uri="{FF2B5EF4-FFF2-40B4-BE49-F238E27FC236}">
                <a16:creationId xmlns:a16="http://schemas.microsoft.com/office/drawing/2014/main" id="{B9770D63-9858-554A-8FE7-F489F74E254F}"/>
              </a:ext>
            </a:extLst>
          </p:cNvPr>
          <p:cNvSpPr>
            <a:spLocks noGrp="1"/>
          </p:cNvSpPr>
          <p:nvPr>
            <p:ph sz="quarter" idx="10"/>
          </p:nvPr>
        </p:nvSpPr>
        <p:spPr>
          <a:xfrm>
            <a:off x="838200" y="2421082"/>
            <a:ext cx="8482013" cy="3006725"/>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inhoud 6">
            <a:extLst>
              <a:ext uri="{FF2B5EF4-FFF2-40B4-BE49-F238E27FC236}">
                <a16:creationId xmlns:a16="http://schemas.microsoft.com/office/drawing/2014/main" id="{A966B21A-30A3-1641-91DD-137C1ACFFE69}"/>
              </a:ext>
            </a:extLst>
          </p:cNvPr>
          <p:cNvSpPr>
            <a:spLocks noGrp="1"/>
          </p:cNvSpPr>
          <p:nvPr>
            <p:ph sz="quarter" idx="11" hasCustomPrompt="1"/>
          </p:nvPr>
        </p:nvSpPr>
        <p:spPr>
          <a:xfrm>
            <a:off x="10355267" y="3150600"/>
            <a:ext cx="1567961" cy="3006725"/>
          </a:xfrm>
          <a:prstGeom prst="rect">
            <a:avLst/>
          </a:prstGeom>
        </p:spPr>
        <p:txBody>
          <a:bodyPr/>
          <a:lstStyle>
            <a:lvl1pPr marL="342900" indent="-342900">
              <a:buFont typeface="+mj-lt"/>
              <a:buAutoNum type="arabicPeriod"/>
              <a:defRPr sz="1400" b="1">
                <a:solidFill>
                  <a:schemeClr val="bg1"/>
                </a:solidFill>
                <a:latin typeface="+mj-lt"/>
              </a:defRPr>
            </a:lvl1pPr>
            <a:lvl2pPr marL="800100" indent="-342900">
              <a:buFont typeface="+mj-lt"/>
              <a:buAutoNum type="arabicPeriod"/>
              <a:defRPr sz="1400">
                <a:solidFill>
                  <a:schemeClr val="bg1"/>
                </a:solidFill>
                <a:latin typeface="+mj-lt"/>
              </a:defRPr>
            </a:lvl2pPr>
            <a:lvl3pPr marL="1257300" indent="-342900">
              <a:buFont typeface="+mj-lt"/>
              <a:buAutoNum type="arabicPeriod"/>
              <a:defRPr sz="1400">
                <a:solidFill>
                  <a:schemeClr val="bg1"/>
                </a:solidFill>
                <a:latin typeface="+mj-lt"/>
              </a:defRPr>
            </a:lvl3pPr>
            <a:lvl4pPr marL="1714500" indent="-342900">
              <a:buFont typeface="+mj-lt"/>
              <a:buAutoNum type="arabicPeriod"/>
              <a:defRPr sz="1400">
                <a:solidFill>
                  <a:schemeClr val="bg1"/>
                </a:solidFill>
                <a:latin typeface="+mj-lt"/>
              </a:defRPr>
            </a:lvl4pPr>
            <a:lvl5pPr marL="2171700" indent="-342900">
              <a:buFont typeface="+mj-lt"/>
              <a:buAutoNum type="arabicPeriod"/>
              <a:defRPr sz="1400">
                <a:solidFill>
                  <a:schemeClr val="bg1"/>
                </a:solidFill>
                <a:latin typeface="+mj-lt"/>
              </a:defRPr>
            </a:lvl5pPr>
          </a:lstStyle>
          <a:p>
            <a:pPr lvl="0"/>
            <a:r>
              <a:rPr lang="nl-NL" dirty="0"/>
              <a:t>Thema 1</a:t>
            </a:r>
          </a:p>
          <a:p>
            <a:pPr lvl="0"/>
            <a:r>
              <a:rPr lang="nl-NL" dirty="0"/>
              <a:t>Thema 2</a:t>
            </a:r>
          </a:p>
          <a:p>
            <a:pPr lvl="0"/>
            <a:r>
              <a:rPr lang="nl-NL" dirty="0"/>
              <a:t>De App</a:t>
            </a:r>
          </a:p>
          <a:p>
            <a:pPr lvl="0"/>
            <a:r>
              <a:rPr lang="nl-NL" dirty="0"/>
              <a:t>Thema 4</a:t>
            </a:r>
          </a:p>
        </p:txBody>
      </p:sp>
    </p:spTree>
    <p:extLst>
      <p:ext uri="{BB962C8B-B14F-4D97-AF65-F5344CB8AC3E}">
        <p14:creationId xmlns:p14="http://schemas.microsoft.com/office/powerpoint/2010/main" val="4047880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E519FAF-6535-CF4D-8559-BE3699DBA5C8}"/>
              </a:ext>
            </a:extLst>
          </p:cNvPr>
          <p:cNvSpPr>
            <a:spLocks noGrp="1"/>
          </p:cNvSpPr>
          <p:nvPr>
            <p:ph type="dt" sz="half" idx="10"/>
          </p:nvPr>
        </p:nvSpPr>
        <p:spPr/>
        <p:txBody>
          <a:bodyPr/>
          <a:lstStyle/>
          <a:p>
            <a:fld id="{34428288-BD20-814C-9DDA-F0ADCC181A6E}" type="datetimeFigureOut">
              <a:rPr lang="nl-NL" smtClean="0"/>
              <a:t>21-6-2023</a:t>
            </a:fld>
            <a:endParaRPr lang="nl-NL"/>
          </a:p>
        </p:txBody>
      </p:sp>
      <p:sp>
        <p:nvSpPr>
          <p:cNvPr id="3" name="Tijdelijke aanduiding voor voettekst 2">
            <a:extLst>
              <a:ext uri="{FF2B5EF4-FFF2-40B4-BE49-F238E27FC236}">
                <a16:creationId xmlns:a16="http://schemas.microsoft.com/office/drawing/2014/main" id="{5EA95208-FDBE-644A-BA90-F0A94564080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6A5FEE55-32D8-DF4E-AD61-D6B0211AC0E3}"/>
              </a:ext>
            </a:extLst>
          </p:cNvPr>
          <p:cNvSpPr>
            <a:spLocks noGrp="1"/>
          </p:cNvSpPr>
          <p:nvPr>
            <p:ph type="sldNum" sz="quarter" idx="12"/>
          </p:nvPr>
        </p:nvSpPr>
        <p:spPr/>
        <p:txBody>
          <a:bodyPr/>
          <a:lstStyle/>
          <a:p>
            <a:fld id="{FF9CF06F-87B0-094F-A7EE-1BC8690A7F4D}" type="slidenum">
              <a:rPr lang="nl-NL" smtClean="0"/>
              <a:t>‹nr.›</a:t>
            </a:fld>
            <a:endParaRPr lang="nl-NL"/>
          </a:p>
        </p:txBody>
      </p:sp>
    </p:spTree>
    <p:extLst>
      <p:ext uri="{BB962C8B-B14F-4D97-AF65-F5344CB8AC3E}">
        <p14:creationId xmlns:p14="http://schemas.microsoft.com/office/powerpoint/2010/main" val="20613823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799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12">
            <a:extLst>
              <a:ext uri="{FF2B5EF4-FFF2-40B4-BE49-F238E27FC236}">
                <a16:creationId xmlns:a16="http://schemas.microsoft.com/office/drawing/2014/main" id="{45E99561-9A85-DA4C-9F33-DE173D407F0F}"/>
              </a:ext>
            </a:extLst>
          </p:cNvPr>
          <p:cNvSpPr txBox="1">
            <a:spLocks/>
          </p:cNvSpPr>
          <p:nvPr/>
        </p:nvSpPr>
        <p:spPr>
          <a:xfrm>
            <a:off x="949325" y="1222376"/>
            <a:ext cx="10674350" cy="1037248"/>
          </a:xfrm>
          <a:prstGeom prst="rect">
            <a:avLst/>
          </a:prstGeom>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7200" kern="1200">
                <a:solidFill>
                  <a:srgbClr val="E4333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7200" kern="1200">
                <a:solidFill>
                  <a:srgbClr val="E4333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7200" kern="1200">
                <a:solidFill>
                  <a:srgbClr val="E4333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7200" kern="1200">
                <a:solidFill>
                  <a:srgbClr val="E4333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6600" dirty="0"/>
              <a:t>Fietscongres 22 juni 2023</a:t>
            </a:r>
          </a:p>
        </p:txBody>
      </p:sp>
    </p:spTree>
    <p:extLst>
      <p:ext uri="{BB962C8B-B14F-4D97-AF65-F5344CB8AC3E}">
        <p14:creationId xmlns:p14="http://schemas.microsoft.com/office/powerpoint/2010/main" val="2499245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1AABE-659F-AC4E-8629-9F252A5B062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4F741FA-3078-644B-980E-F9C47DAEC7FF}"/>
              </a:ext>
            </a:extLst>
          </p:cNvPr>
          <p:cNvSpPr>
            <a:spLocks noGrp="1"/>
          </p:cNvSpPr>
          <p:nvPr>
            <p:ph sz="quarter" idx="10"/>
          </p:nvPr>
        </p:nvSpPr>
        <p:spPr/>
        <p:txBody>
          <a:bodyPr/>
          <a:lstStyle/>
          <a:p>
            <a:endParaRPr lang="nl-NL"/>
          </a:p>
        </p:txBody>
      </p:sp>
      <p:sp>
        <p:nvSpPr>
          <p:cNvPr id="4" name="Tijdelijke aanduiding voor inhoud 3">
            <a:extLst>
              <a:ext uri="{FF2B5EF4-FFF2-40B4-BE49-F238E27FC236}">
                <a16:creationId xmlns:a16="http://schemas.microsoft.com/office/drawing/2014/main" id="{12A20451-8D0B-0A42-BC13-71C7DDA20B6D}"/>
              </a:ext>
            </a:extLst>
          </p:cNvPr>
          <p:cNvSpPr>
            <a:spLocks noGrp="1"/>
          </p:cNvSpPr>
          <p:nvPr>
            <p:ph sz="quarter" idx="11"/>
          </p:nvPr>
        </p:nvSpPr>
        <p:spPr/>
        <p:txBody>
          <a:bodyPr/>
          <a:lstStyle/>
          <a:p>
            <a:endParaRPr lang="nl-NL" dirty="0"/>
          </a:p>
        </p:txBody>
      </p:sp>
      <p:pic>
        <p:nvPicPr>
          <p:cNvPr id="6" name="Afbeelding 5" descr="Afbeelding met buiten, fiets, straat, weg&#10;&#10;Automatisch gegenereerde beschrijving">
            <a:extLst>
              <a:ext uri="{FF2B5EF4-FFF2-40B4-BE49-F238E27FC236}">
                <a16:creationId xmlns:a16="http://schemas.microsoft.com/office/drawing/2014/main" id="{07A38B12-F427-99F4-C830-8E7439290823}"/>
              </a:ext>
            </a:extLst>
          </p:cNvPr>
          <p:cNvPicPr>
            <a:picLocks noChangeAspect="1"/>
          </p:cNvPicPr>
          <p:nvPr/>
        </p:nvPicPr>
        <p:blipFill>
          <a:blip r:embed="rId2"/>
          <a:stretch>
            <a:fillRect/>
          </a:stretch>
        </p:blipFill>
        <p:spPr>
          <a:xfrm>
            <a:off x="0" y="-1"/>
            <a:ext cx="7193280" cy="4795519"/>
          </a:xfrm>
          <a:prstGeom prst="rect">
            <a:avLst/>
          </a:prstGeom>
        </p:spPr>
      </p:pic>
      <p:pic>
        <p:nvPicPr>
          <p:cNvPr id="7" name="Afbeelding 6" descr="Afbeelding met mouw, werkkleding&#10;&#10;Automatisch gegenereerde beschrijving">
            <a:extLst>
              <a:ext uri="{FF2B5EF4-FFF2-40B4-BE49-F238E27FC236}">
                <a16:creationId xmlns:a16="http://schemas.microsoft.com/office/drawing/2014/main" id="{6B154904-07AC-EAA2-8180-5841E002C8F7}"/>
              </a:ext>
            </a:extLst>
          </p:cNvPr>
          <p:cNvPicPr>
            <a:picLocks noChangeAspect="1"/>
          </p:cNvPicPr>
          <p:nvPr/>
        </p:nvPicPr>
        <p:blipFill>
          <a:blip r:embed="rId3"/>
          <a:stretch>
            <a:fillRect/>
          </a:stretch>
        </p:blipFill>
        <p:spPr>
          <a:xfrm>
            <a:off x="2571309" y="4603958"/>
            <a:ext cx="7382261" cy="2313383"/>
          </a:xfrm>
          <a:prstGeom prst="rect">
            <a:avLst/>
          </a:prstGeom>
        </p:spPr>
      </p:pic>
      <p:pic>
        <p:nvPicPr>
          <p:cNvPr id="8" name="Afbeelding 7" descr="Afbeelding met tekst, lucht, teken, buiten&#10;&#10;Automatisch gegenereerde beschrijving">
            <a:extLst>
              <a:ext uri="{FF2B5EF4-FFF2-40B4-BE49-F238E27FC236}">
                <a16:creationId xmlns:a16="http://schemas.microsoft.com/office/drawing/2014/main" id="{EBD5AE33-B283-4174-23BB-2DF4D2878640}"/>
              </a:ext>
            </a:extLst>
          </p:cNvPr>
          <p:cNvPicPr>
            <a:picLocks noChangeAspect="1"/>
          </p:cNvPicPr>
          <p:nvPr/>
        </p:nvPicPr>
        <p:blipFill>
          <a:blip r:embed="rId4"/>
          <a:stretch>
            <a:fillRect/>
          </a:stretch>
        </p:blipFill>
        <p:spPr>
          <a:xfrm>
            <a:off x="7193280" y="-10160"/>
            <a:ext cx="4998337" cy="6917342"/>
          </a:xfrm>
          <a:prstGeom prst="rect">
            <a:avLst/>
          </a:prstGeom>
          <a:effectLst>
            <a:outerShdw blurRad="50800" dist="50800" dir="10560000" algn="ctr" rotWithShape="0">
              <a:srgbClr val="000000">
                <a:alpha val="43137"/>
              </a:srgbClr>
            </a:outerShdw>
          </a:effectLst>
        </p:spPr>
      </p:pic>
      <p:pic>
        <p:nvPicPr>
          <p:cNvPr id="9" name="Afbeelding 8" descr="Afbeelding met boom, buiten, gras, lucht&#10;&#10;Automatisch gegenereerde beschrijving">
            <a:extLst>
              <a:ext uri="{FF2B5EF4-FFF2-40B4-BE49-F238E27FC236}">
                <a16:creationId xmlns:a16="http://schemas.microsoft.com/office/drawing/2014/main" id="{F0B3CC60-5059-A398-013F-847E3D62717D}"/>
              </a:ext>
            </a:extLst>
          </p:cNvPr>
          <p:cNvPicPr>
            <a:picLocks noChangeAspect="1"/>
          </p:cNvPicPr>
          <p:nvPr/>
        </p:nvPicPr>
        <p:blipFill>
          <a:blip r:embed="rId5"/>
          <a:stretch>
            <a:fillRect/>
          </a:stretch>
        </p:blipFill>
        <p:spPr>
          <a:xfrm>
            <a:off x="382" y="4603958"/>
            <a:ext cx="3005389" cy="2254042"/>
          </a:xfrm>
          <a:prstGeom prst="rect">
            <a:avLst/>
          </a:prstGeom>
        </p:spPr>
      </p:pic>
      <p:pic>
        <p:nvPicPr>
          <p:cNvPr id="10" name="Afbeelding 9" descr="Afbeelding met gras, fiets, person, teken&#10;&#10;Automatisch gegenereerde beschrijving">
            <a:extLst>
              <a:ext uri="{FF2B5EF4-FFF2-40B4-BE49-F238E27FC236}">
                <a16:creationId xmlns:a16="http://schemas.microsoft.com/office/drawing/2014/main" id="{C7F9D4B8-E77D-0C01-27FF-8D4324DAF2D2}"/>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653280" y="-20319"/>
            <a:ext cx="2540000" cy="4624277"/>
          </a:xfrm>
          <a:prstGeom prst="rect">
            <a:avLst/>
          </a:prstGeom>
        </p:spPr>
      </p:pic>
    </p:spTree>
    <p:extLst>
      <p:ext uri="{BB962C8B-B14F-4D97-AF65-F5344CB8AC3E}">
        <p14:creationId xmlns:p14="http://schemas.microsoft.com/office/powerpoint/2010/main" val="2394060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12">
            <a:extLst>
              <a:ext uri="{FF2B5EF4-FFF2-40B4-BE49-F238E27FC236}">
                <a16:creationId xmlns:a16="http://schemas.microsoft.com/office/drawing/2014/main" id="{45E99561-9A85-DA4C-9F33-DE173D407F0F}"/>
              </a:ext>
            </a:extLst>
          </p:cNvPr>
          <p:cNvSpPr txBox="1">
            <a:spLocks/>
          </p:cNvSpPr>
          <p:nvPr/>
        </p:nvSpPr>
        <p:spPr>
          <a:xfrm>
            <a:off x="0" y="629919"/>
            <a:ext cx="12192000" cy="1725921"/>
          </a:xfrm>
          <a:prstGeom prst="rect">
            <a:avLst/>
          </a:prstGeom>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7200" kern="1200">
                <a:solidFill>
                  <a:srgbClr val="E4333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7200" kern="1200">
                <a:solidFill>
                  <a:srgbClr val="E4333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7200" kern="1200">
                <a:solidFill>
                  <a:srgbClr val="E4333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7200" kern="1200">
                <a:solidFill>
                  <a:srgbClr val="E4333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l-NL" sz="4000" b="0" dirty="0">
              <a:cs typeface="KoHo SemiBold" pitchFamily="2" charset="-34"/>
            </a:endParaRPr>
          </a:p>
          <a:p>
            <a:r>
              <a:rPr lang="nl-NL" sz="4000" dirty="0">
                <a:cs typeface="KoHo SemiBold" pitchFamily="2" charset="-34"/>
              </a:rPr>
              <a:t>Dank voor jullie aandacht!</a:t>
            </a:r>
          </a:p>
          <a:p>
            <a:r>
              <a:rPr lang="nl-NL" sz="1600" b="0" dirty="0">
                <a:solidFill>
                  <a:schemeClr val="bg1"/>
                </a:solidFill>
              </a:rPr>
              <a:t>Ik fiets is uitgevoerd door een consortium bestaande uit vijf partijen:</a:t>
            </a:r>
            <a:br>
              <a:rPr lang="nl-NL" sz="1600" b="0" dirty="0">
                <a:solidFill>
                  <a:schemeClr val="bg1"/>
                </a:solidFill>
              </a:rPr>
            </a:br>
            <a:r>
              <a:rPr lang="nl-NL" sz="1600" b="0" dirty="0">
                <a:solidFill>
                  <a:schemeClr val="bg1"/>
                </a:solidFill>
              </a:rPr>
              <a:t>XTNT, Keijzer B.V., Dijksterhuis en Van </a:t>
            </a:r>
            <a:r>
              <a:rPr lang="nl-NL" sz="1600" b="0" dirty="0" err="1">
                <a:solidFill>
                  <a:schemeClr val="bg1"/>
                </a:solidFill>
              </a:rPr>
              <a:t>Baaren</a:t>
            </a:r>
            <a:r>
              <a:rPr lang="nl-NL" sz="1600" b="0" dirty="0">
                <a:solidFill>
                  <a:schemeClr val="bg1"/>
                </a:solidFill>
              </a:rPr>
              <a:t>, De Boom en het Meer en Mobidot.</a:t>
            </a:r>
            <a:br>
              <a:rPr lang="nl-NL" sz="1600" b="0" dirty="0">
                <a:solidFill>
                  <a:schemeClr val="bg1"/>
                </a:solidFill>
              </a:rPr>
            </a:br>
            <a:r>
              <a:rPr lang="nl-NL" sz="1600" b="0" dirty="0">
                <a:solidFill>
                  <a:schemeClr val="bg1"/>
                </a:solidFill>
              </a:rPr>
              <a:t>Met ieders expertise is gezamenlijk een compleet fietsprogramma ontwikkeld.</a:t>
            </a:r>
            <a:br>
              <a:rPr lang="nl-NL" sz="1600" b="0" dirty="0">
                <a:solidFill>
                  <a:schemeClr val="bg1"/>
                </a:solidFill>
              </a:rPr>
            </a:br>
            <a:r>
              <a:rPr lang="nl-NL" sz="1600" b="0" dirty="0">
                <a:solidFill>
                  <a:schemeClr val="bg1"/>
                </a:solidFill>
              </a:rPr>
              <a:t>Ik fiets is uitgevoerd in opdracht van de provincie Utrecht </a:t>
            </a:r>
            <a:br>
              <a:rPr lang="nl-NL" sz="1600" b="0" dirty="0">
                <a:solidFill>
                  <a:schemeClr val="bg1"/>
                </a:solidFill>
              </a:rPr>
            </a:br>
            <a:r>
              <a:rPr lang="nl-NL" sz="1600" b="0" dirty="0">
                <a:solidFill>
                  <a:schemeClr val="bg1"/>
                </a:solidFill>
              </a:rPr>
              <a:t>en in samenwerking met uitvoeringsorganisatie Goedopweg.</a:t>
            </a:r>
          </a:p>
          <a:p>
            <a:r>
              <a:rPr lang="nl-NL" sz="2400" dirty="0">
                <a:solidFill>
                  <a:schemeClr val="bg1"/>
                </a:solidFill>
              </a:rPr>
              <a:t>Meer informatie: fiets@provincie-utrecht.nl</a:t>
            </a:r>
          </a:p>
        </p:txBody>
      </p:sp>
    </p:spTree>
    <p:extLst>
      <p:ext uri="{BB962C8B-B14F-4D97-AF65-F5344CB8AC3E}">
        <p14:creationId xmlns:p14="http://schemas.microsoft.com/office/powerpoint/2010/main" val="1367709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6FB91467-B73E-C84E-834F-2DE44A3BA417}"/>
              </a:ext>
            </a:extLst>
          </p:cNvPr>
          <p:cNvSpPr txBox="1"/>
          <p:nvPr/>
        </p:nvSpPr>
        <p:spPr>
          <a:xfrm>
            <a:off x="4160694" y="3452472"/>
            <a:ext cx="7563945" cy="3178691"/>
          </a:xfrm>
          <a:prstGeom prst="rect">
            <a:avLst/>
          </a:prstGeom>
          <a:noFill/>
        </p:spPr>
        <p:txBody>
          <a:bodyPr wrap="square" rtlCol="0">
            <a:spAutoFit/>
          </a:bodyPr>
          <a:lstStyle/>
          <a:p>
            <a:pPr marL="0" lvl="1">
              <a:lnSpc>
                <a:spcPts val="4800"/>
              </a:lnSpc>
            </a:pPr>
            <a:r>
              <a:rPr lang="nl-NL" sz="4800" b="1" dirty="0">
                <a:solidFill>
                  <a:srgbClr val="E23130"/>
                </a:solidFill>
                <a:cs typeface="KoHo SemiBold" pitchFamily="2" charset="-34"/>
              </a:rPr>
              <a:t>Gouden tip: leer je doelgroep(en) kennen en gebruik hun leefwereld als uitgangspunt voor je stimuleringsprogramma</a:t>
            </a:r>
          </a:p>
        </p:txBody>
      </p:sp>
      <p:pic>
        <p:nvPicPr>
          <p:cNvPr id="5" name="Afbeelding 4">
            <a:extLst>
              <a:ext uri="{FF2B5EF4-FFF2-40B4-BE49-F238E27FC236}">
                <a16:creationId xmlns:a16="http://schemas.microsoft.com/office/drawing/2014/main" id="{A34C3FD7-0EE5-724D-B4E3-3DB6D9EBA3E2}"/>
              </a:ext>
            </a:extLst>
          </p:cNvPr>
          <p:cNvPicPr>
            <a:picLocks noChangeAspect="1"/>
          </p:cNvPicPr>
          <p:nvPr/>
        </p:nvPicPr>
        <p:blipFill>
          <a:blip r:embed="rId2"/>
          <a:stretch>
            <a:fillRect/>
          </a:stretch>
        </p:blipFill>
        <p:spPr>
          <a:xfrm>
            <a:off x="705600" y="900000"/>
            <a:ext cx="5486560" cy="2505529"/>
          </a:xfrm>
          <a:prstGeom prst="rect">
            <a:avLst/>
          </a:prstGeom>
        </p:spPr>
      </p:pic>
    </p:spTree>
    <p:extLst>
      <p:ext uri="{BB962C8B-B14F-4D97-AF65-F5344CB8AC3E}">
        <p14:creationId xmlns:p14="http://schemas.microsoft.com/office/powerpoint/2010/main" val="1654457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7ACAD0-23DC-6E45-9C24-43BA29BE8D87}"/>
              </a:ext>
            </a:extLst>
          </p:cNvPr>
          <p:cNvSpPr>
            <a:spLocks noGrp="1"/>
          </p:cNvSpPr>
          <p:nvPr>
            <p:ph type="title"/>
          </p:nvPr>
        </p:nvSpPr>
        <p:spPr/>
        <p:txBody>
          <a:bodyPr/>
          <a:lstStyle/>
          <a:p>
            <a:r>
              <a:rPr lang="nl-NL" dirty="0"/>
              <a:t>Gedragsverandering in drie fasen</a:t>
            </a:r>
          </a:p>
        </p:txBody>
      </p:sp>
      <p:sp>
        <p:nvSpPr>
          <p:cNvPr id="7" name="Stroomdiagram: Alternatief proces 6">
            <a:extLst>
              <a:ext uri="{FF2B5EF4-FFF2-40B4-BE49-F238E27FC236}">
                <a16:creationId xmlns:a16="http://schemas.microsoft.com/office/drawing/2014/main" id="{884B7494-F641-451D-8F24-D08C616D95F9}"/>
              </a:ext>
            </a:extLst>
          </p:cNvPr>
          <p:cNvSpPr/>
          <p:nvPr/>
        </p:nvSpPr>
        <p:spPr>
          <a:xfrm>
            <a:off x="838200" y="2059265"/>
            <a:ext cx="8200103" cy="1325563"/>
          </a:xfrm>
          <a:prstGeom prst="flowChartAlternateProcess">
            <a:avLst/>
          </a:prstGeom>
          <a:solidFill>
            <a:srgbClr val="E433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t>Fase 1: uitlokken en verleiden</a:t>
            </a:r>
          </a:p>
          <a:p>
            <a:pPr algn="ctr"/>
            <a:r>
              <a:rPr lang="nl-NL" sz="2400" b="1" dirty="0"/>
              <a:t>“Ik fiets voor een incentive!”</a:t>
            </a:r>
          </a:p>
        </p:txBody>
      </p:sp>
      <p:sp>
        <p:nvSpPr>
          <p:cNvPr id="8" name="Stroomdiagram: Alternatief proces 7">
            <a:extLst>
              <a:ext uri="{FF2B5EF4-FFF2-40B4-BE49-F238E27FC236}">
                <a16:creationId xmlns:a16="http://schemas.microsoft.com/office/drawing/2014/main" id="{A0D2C9A3-BD50-4C1F-9F9D-0D1E996AB005}"/>
              </a:ext>
            </a:extLst>
          </p:cNvPr>
          <p:cNvSpPr/>
          <p:nvPr/>
        </p:nvSpPr>
        <p:spPr>
          <a:xfrm>
            <a:off x="838200" y="3584643"/>
            <a:ext cx="8200103" cy="1325563"/>
          </a:xfrm>
          <a:prstGeom prst="flowChartAlternateProcess">
            <a:avLst/>
          </a:prstGeom>
          <a:solidFill>
            <a:srgbClr val="E433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t>Fase 2: bekrachtigen, bevestigen </a:t>
            </a:r>
            <a:br>
              <a:rPr lang="nl-NL" sz="3200" dirty="0"/>
            </a:br>
            <a:r>
              <a:rPr lang="nl-NL" sz="3200" dirty="0"/>
              <a:t>en verder stimuleren</a:t>
            </a:r>
          </a:p>
          <a:p>
            <a:pPr algn="ctr"/>
            <a:r>
              <a:rPr lang="nl-NL" sz="2400" b="1" dirty="0"/>
              <a:t>“Ik fiets en krijg waardering!”</a:t>
            </a:r>
          </a:p>
        </p:txBody>
      </p:sp>
      <p:sp>
        <p:nvSpPr>
          <p:cNvPr id="9" name="Stroomdiagram: Alternatief proces 8">
            <a:extLst>
              <a:ext uri="{FF2B5EF4-FFF2-40B4-BE49-F238E27FC236}">
                <a16:creationId xmlns:a16="http://schemas.microsoft.com/office/drawing/2014/main" id="{D5E879AE-CC91-4946-B968-EB6CD3A58A5B}"/>
              </a:ext>
            </a:extLst>
          </p:cNvPr>
          <p:cNvSpPr/>
          <p:nvPr/>
        </p:nvSpPr>
        <p:spPr>
          <a:xfrm>
            <a:off x="838199" y="5107474"/>
            <a:ext cx="8200103" cy="1325563"/>
          </a:xfrm>
          <a:prstGeom prst="flowChartAlternateProcess">
            <a:avLst/>
          </a:prstGeom>
          <a:solidFill>
            <a:srgbClr val="E433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t>Fase 3: verduurzamen</a:t>
            </a:r>
          </a:p>
          <a:p>
            <a:pPr algn="ctr"/>
            <a:r>
              <a:rPr lang="nl-NL" sz="2400" b="1" dirty="0"/>
              <a:t>“Ik ben een fietser dus Ik fiets!”</a:t>
            </a:r>
          </a:p>
        </p:txBody>
      </p:sp>
    </p:spTree>
    <p:extLst>
      <p:ext uri="{BB962C8B-B14F-4D97-AF65-F5344CB8AC3E}">
        <p14:creationId xmlns:p14="http://schemas.microsoft.com/office/powerpoint/2010/main" val="282262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12A20451-8D0B-0A42-BC13-71C7DDA20B6D}"/>
              </a:ext>
            </a:extLst>
          </p:cNvPr>
          <p:cNvSpPr>
            <a:spLocks noGrp="1"/>
          </p:cNvSpPr>
          <p:nvPr>
            <p:ph sz="quarter" idx="11"/>
          </p:nvPr>
        </p:nvSpPr>
        <p:spPr/>
        <p:txBody>
          <a:bodyPr/>
          <a:lstStyle/>
          <a:p>
            <a:endParaRPr lang="nl-NL" dirty="0"/>
          </a:p>
        </p:txBody>
      </p:sp>
      <p:sp>
        <p:nvSpPr>
          <p:cNvPr id="5" name="Titel 1">
            <a:extLst>
              <a:ext uri="{FF2B5EF4-FFF2-40B4-BE49-F238E27FC236}">
                <a16:creationId xmlns:a16="http://schemas.microsoft.com/office/drawing/2014/main" id="{28DF8179-E2FA-758E-6C98-FF5FA825AEB6}"/>
              </a:ext>
            </a:extLst>
          </p:cNvPr>
          <p:cNvSpPr>
            <a:spLocks noGrp="1"/>
          </p:cNvSpPr>
          <p:nvPr>
            <p:ph type="title"/>
          </p:nvPr>
        </p:nvSpPr>
        <p:spPr>
          <a:xfrm>
            <a:off x="838200" y="598805"/>
            <a:ext cx="8482013" cy="1325563"/>
          </a:xfrm>
        </p:spPr>
        <p:txBody>
          <a:bodyPr/>
          <a:lstStyle/>
          <a:p>
            <a:r>
              <a:rPr lang="nl-NL" dirty="0"/>
              <a:t>Bouwstenen gedragscampagne</a:t>
            </a:r>
          </a:p>
        </p:txBody>
      </p:sp>
      <p:sp>
        <p:nvSpPr>
          <p:cNvPr id="6" name="Stroomdiagram: Alternatief proces 5">
            <a:extLst>
              <a:ext uri="{FF2B5EF4-FFF2-40B4-BE49-F238E27FC236}">
                <a16:creationId xmlns:a16="http://schemas.microsoft.com/office/drawing/2014/main" id="{F2FD9458-F299-BE85-438D-DFEEDDAC61B1}"/>
              </a:ext>
            </a:extLst>
          </p:cNvPr>
          <p:cNvSpPr/>
          <p:nvPr/>
        </p:nvSpPr>
        <p:spPr>
          <a:xfrm>
            <a:off x="340361" y="2045889"/>
            <a:ext cx="3120709" cy="3006725"/>
          </a:xfrm>
          <a:prstGeom prst="flowChartAlternateProcess">
            <a:avLst/>
          </a:prstGeom>
          <a:solidFill>
            <a:srgbClr val="E43332"/>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3200" dirty="0"/>
              <a:t>Ik fiets App</a:t>
            </a:r>
          </a:p>
          <a:p>
            <a:pPr marL="457200" indent="-457200">
              <a:buFont typeface="Arial" panose="020B0604020202020204" pitchFamily="34" charset="0"/>
              <a:buChar char="•"/>
            </a:pPr>
            <a:r>
              <a:rPr lang="nl-NL" sz="2400" dirty="0"/>
              <a:t>Ritregistratie</a:t>
            </a:r>
          </a:p>
          <a:p>
            <a:pPr marL="457200" indent="-457200">
              <a:buFont typeface="Arial" panose="020B0604020202020204" pitchFamily="34" charset="0"/>
              <a:buChar char="•"/>
            </a:pPr>
            <a:r>
              <a:rPr lang="nl-NL" sz="2400" dirty="0"/>
              <a:t>Uitdagingen</a:t>
            </a:r>
          </a:p>
          <a:p>
            <a:pPr marL="457200" indent="-457200">
              <a:buFont typeface="Arial" panose="020B0604020202020204" pitchFamily="34" charset="0"/>
              <a:buChar char="•"/>
            </a:pPr>
            <a:r>
              <a:rPr lang="nl-NL" sz="2400" dirty="0"/>
              <a:t>Beloningen/shop</a:t>
            </a:r>
          </a:p>
          <a:p>
            <a:pPr marL="457200" indent="-457200">
              <a:buFont typeface="Arial" panose="020B0604020202020204" pitchFamily="34" charset="0"/>
              <a:buChar char="•"/>
            </a:pPr>
            <a:r>
              <a:rPr lang="nl-NL" sz="2400" dirty="0"/>
              <a:t>Effectmeting</a:t>
            </a:r>
          </a:p>
          <a:p>
            <a:pPr algn="ctr"/>
            <a:endParaRPr lang="nl-NL" sz="2400" b="1" dirty="0"/>
          </a:p>
          <a:p>
            <a:pPr algn="ctr"/>
            <a:r>
              <a:rPr lang="nl-NL" sz="2400" b="1" dirty="0"/>
              <a:t>Mobidot en D&amp;B</a:t>
            </a:r>
          </a:p>
        </p:txBody>
      </p:sp>
      <p:sp>
        <p:nvSpPr>
          <p:cNvPr id="9" name="Stroomdiagram: Alternatief proces 8">
            <a:extLst>
              <a:ext uri="{FF2B5EF4-FFF2-40B4-BE49-F238E27FC236}">
                <a16:creationId xmlns:a16="http://schemas.microsoft.com/office/drawing/2014/main" id="{FE0A44C4-74C5-C728-5A3F-9C2020239C6F}"/>
              </a:ext>
            </a:extLst>
          </p:cNvPr>
          <p:cNvSpPr/>
          <p:nvPr/>
        </p:nvSpPr>
        <p:spPr>
          <a:xfrm>
            <a:off x="3583146" y="2045889"/>
            <a:ext cx="3120709" cy="3006725"/>
          </a:xfrm>
          <a:prstGeom prst="flowChartAlternateProcess">
            <a:avLst/>
          </a:prstGeom>
          <a:solidFill>
            <a:srgbClr val="E43332"/>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3200" dirty="0"/>
              <a:t>Probeeraanbod</a:t>
            </a:r>
          </a:p>
          <a:p>
            <a:pPr marL="457200" indent="-457200">
              <a:buFont typeface="Arial" panose="020B0604020202020204" pitchFamily="34" charset="0"/>
              <a:buChar char="•"/>
            </a:pPr>
            <a:r>
              <a:rPr lang="nl-NL" sz="2400" dirty="0"/>
              <a:t>E-bike</a:t>
            </a:r>
          </a:p>
          <a:p>
            <a:pPr marL="457200" indent="-457200">
              <a:buFont typeface="Arial" panose="020B0604020202020204" pitchFamily="34" charset="0"/>
              <a:buChar char="•"/>
            </a:pPr>
            <a:r>
              <a:rPr lang="nl-NL" sz="2400" dirty="0"/>
              <a:t>E-bakfiets</a:t>
            </a:r>
          </a:p>
          <a:p>
            <a:pPr marL="457200" indent="-457200">
              <a:buFont typeface="Arial" panose="020B0604020202020204" pitchFamily="34" charset="0"/>
              <a:buChar char="•"/>
            </a:pPr>
            <a:r>
              <a:rPr lang="nl-NL" sz="2400" dirty="0"/>
              <a:t>Speed </a:t>
            </a:r>
            <a:r>
              <a:rPr lang="nl-NL" sz="2400" dirty="0" err="1"/>
              <a:t>pedelec</a:t>
            </a:r>
            <a:endParaRPr lang="nl-NL" sz="2400" dirty="0"/>
          </a:p>
          <a:p>
            <a:pPr algn="ctr"/>
            <a:endParaRPr lang="nl-NL" sz="2400" b="1" dirty="0"/>
          </a:p>
          <a:p>
            <a:pPr algn="ctr"/>
            <a:r>
              <a:rPr lang="nl-NL" sz="2400" b="1" dirty="0"/>
              <a:t>De Boom</a:t>
            </a:r>
            <a:br>
              <a:rPr lang="nl-NL" sz="2400" b="1" dirty="0"/>
            </a:br>
            <a:r>
              <a:rPr lang="nl-NL" sz="2400" b="1" dirty="0"/>
              <a:t>en Het Meer</a:t>
            </a:r>
          </a:p>
        </p:txBody>
      </p:sp>
      <p:sp>
        <p:nvSpPr>
          <p:cNvPr id="10" name="Stroomdiagram: Alternatief proces 9">
            <a:extLst>
              <a:ext uri="{FF2B5EF4-FFF2-40B4-BE49-F238E27FC236}">
                <a16:creationId xmlns:a16="http://schemas.microsoft.com/office/drawing/2014/main" id="{803BAC76-ACA3-F116-EB9B-7D62C6BAE1AE}"/>
              </a:ext>
            </a:extLst>
          </p:cNvPr>
          <p:cNvSpPr/>
          <p:nvPr/>
        </p:nvSpPr>
        <p:spPr>
          <a:xfrm>
            <a:off x="6825931" y="2045889"/>
            <a:ext cx="3120709" cy="3006725"/>
          </a:xfrm>
          <a:prstGeom prst="flowChartAlternateProcess">
            <a:avLst/>
          </a:prstGeom>
          <a:solidFill>
            <a:srgbClr val="E43332"/>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3200" dirty="0"/>
              <a:t>Communicatie</a:t>
            </a:r>
          </a:p>
          <a:p>
            <a:pPr marL="457200" indent="-457200">
              <a:buFont typeface="Arial" panose="020B0604020202020204" pitchFamily="34" charset="0"/>
              <a:buChar char="•"/>
            </a:pPr>
            <a:r>
              <a:rPr lang="nl-NL" sz="2400" dirty="0"/>
              <a:t>Online/offline</a:t>
            </a:r>
          </a:p>
          <a:p>
            <a:pPr marL="457200" indent="-457200">
              <a:buFont typeface="Arial" panose="020B0604020202020204" pitchFamily="34" charset="0"/>
              <a:buChar char="•"/>
            </a:pPr>
            <a:r>
              <a:rPr lang="nl-NL" sz="2400" dirty="0"/>
              <a:t>Tekst/beeld</a:t>
            </a:r>
          </a:p>
          <a:p>
            <a:pPr marL="457200" indent="-457200">
              <a:buFont typeface="Arial" panose="020B0604020202020204" pitchFamily="34" charset="0"/>
              <a:buChar char="•"/>
            </a:pPr>
            <a:r>
              <a:rPr lang="nl-NL" sz="2400" dirty="0"/>
              <a:t>Live events</a:t>
            </a:r>
          </a:p>
          <a:p>
            <a:pPr algn="ctr"/>
            <a:endParaRPr lang="nl-NL" sz="2400" b="1" dirty="0"/>
          </a:p>
          <a:p>
            <a:pPr algn="ctr"/>
            <a:endParaRPr lang="nl-NL" sz="2400" b="1" dirty="0"/>
          </a:p>
          <a:p>
            <a:pPr algn="ctr"/>
            <a:r>
              <a:rPr lang="nl-NL" sz="2400" b="1" dirty="0"/>
              <a:t>Keijzer</a:t>
            </a:r>
          </a:p>
        </p:txBody>
      </p:sp>
      <p:sp>
        <p:nvSpPr>
          <p:cNvPr id="11" name="Stroomdiagram: Alternatief proces 10">
            <a:extLst>
              <a:ext uri="{FF2B5EF4-FFF2-40B4-BE49-F238E27FC236}">
                <a16:creationId xmlns:a16="http://schemas.microsoft.com/office/drawing/2014/main" id="{75D4C334-EFBC-77C1-C197-4B01C811B704}"/>
              </a:ext>
            </a:extLst>
          </p:cNvPr>
          <p:cNvSpPr/>
          <p:nvPr/>
        </p:nvSpPr>
        <p:spPr>
          <a:xfrm>
            <a:off x="340361" y="5184660"/>
            <a:ext cx="9606279" cy="657340"/>
          </a:xfrm>
          <a:prstGeom prst="flowChartAlternateProcess">
            <a:avLst/>
          </a:prstGeom>
          <a:solidFill>
            <a:srgbClr val="E43332"/>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nl-NL" sz="3200" dirty="0"/>
              <a:t>Projectleiding </a:t>
            </a:r>
            <a:r>
              <a:rPr lang="nl-NL" sz="2400" b="1" dirty="0"/>
              <a:t>XTNT</a:t>
            </a:r>
          </a:p>
        </p:txBody>
      </p:sp>
    </p:spTree>
    <p:extLst>
      <p:ext uri="{BB962C8B-B14F-4D97-AF65-F5344CB8AC3E}">
        <p14:creationId xmlns:p14="http://schemas.microsoft.com/office/powerpoint/2010/main" val="99737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34C3FD7-0EE5-724D-B4E3-3DB6D9EBA3E2}"/>
              </a:ext>
            </a:extLst>
          </p:cNvPr>
          <p:cNvPicPr>
            <a:picLocks noChangeAspect="1"/>
          </p:cNvPicPr>
          <p:nvPr/>
        </p:nvPicPr>
        <p:blipFill>
          <a:blip r:embed="rId2"/>
          <a:stretch>
            <a:fillRect/>
          </a:stretch>
        </p:blipFill>
        <p:spPr>
          <a:xfrm>
            <a:off x="705600" y="900000"/>
            <a:ext cx="5486560" cy="2505529"/>
          </a:xfrm>
          <a:prstGeom prst="rect">
            <a:avLst/>
          </a:prstGeom>
        </p:spPr>
      </p:pic>
      <p:pic>
        <p:nvPicPr>
          <p:cNvPr id="7" name="Afbeelding 6" descr="Afbeelding met tekst, patroon, plein, schermopname&#10;&#10;Automatisch gegenereerde beschrijving">
            <a:extLst>
              <a:ext uri="{FF2B5EF4-FFF2-40B4-BE49-F238E27FC236}">
                <a16:creationId xmlns:a16="http://schemas.microsoft.com/office/drawing/2014/main" id="{2427AF21-4D09-D714-03A9-A692FE0925AA}"/>
              </a:ext>
            </a:extLst>
          </p:cNvPr>
          <p:cNvPicPr>
            <a:picLocks noChangeAspect="1"/>
          </p:cNvPicPr>
          <p:nvPr/>
        </p:nvPicPr>
        <p:blipFill>
          <a:blip r:embed="rId3"/>
          <a:stretch>
            <a:fillRect/>
          </a:stretch>
        </p:blipFill>
        <p:spPr>
          <a:xfrm>
            <a:off x="6908800" y="644589"/>
            <a:ext cx="4441190" cy="5521880"/>
          </a:xfrm>
          <a:prstGeom prst="rect">
            <a:avLst/>
          </a:prstGeom>
        </p:spPr>
      </p:pic>
      <p:sp>
        <p:nvSpPr>
          <p:cNvPr id="8" name="Tekstvak 7">
            <a:extLst>
              <a:ext uri="{FF2B5EF4-FFF2-40B4-BE49-F238E27FC236}">
                <a16:creationId xmlns:a16="http://schemas.microsoft.com/office/drawing/2014/main" id="{49826391-3D2B-F5F8-94EC-CBD93FD0F746}"/>
              </a:ext>
            </a:extLst>
          </p:cNvPr>
          <p:cNvSpPr txBox="1"/>
          <p:nvPr/>
        </p:nvSpPr>
        <p:spPr>
          <a:xfrm>
            <a:off x="472615" y="4521757"/>
            <a:ext cx="6172026" cy="1332031"/>
          </a:xfrm>
          <a:prstGeom prst="rect">
            <a:avLst/>
          </a:prstGeom>
          <a:noFill/>
        </p:spPr>
        <p:txBody>
          <a:bodyPr wrap="square" rtlCol="0">
            <a:spAutoFit/>
          </a:bodyPr>
          <a:lstStyle/>
          <a:p>
            <a:pPr marL="0" lvl="1">
              <a:lnSpc>
                <a:spcPts val="4800"/>
              </a:lnSpc>
            </a:pPr>
            <a:r>
              <a:rPr lang="nl-NL" sz="4800" b="1" dirty="0" err="1">
                <a:solidFill>
                  <a:srgbClr val="E23130"/>
                </a:solidFill>
                <a:cs typeface="KoHo SemiBold" pitchFamily="2" charset="-34"/>
              </a:rPr>
              <a:t>Infographic</a:t>
            </a:r>
            <a:r>
              <a:rPr lang="nl-NL" sz="4800" b="1" dirty="0">
                <a:solidFill>
                  <a:srgbClr val="E23130"/>
                </a:solidFill>
                <a:cs typeface="KoHo SemiBold" pitchFamily="2" charset="-34"/>
              </a:rPr>
              <a:t> met alle onderzoeksresultaten</a:t>
            </a:r>
          </a:p>
        </p:txBody>
      </p:sp>
    </p:spTree>
    <p:extLst>
      <p:ext uri="{BB962C8B-B14F-4D97-AF65-F5344CB8AC3E}">
        <p14:creationId xmlns:p14="http://schemas.microsoft.com/office/powerpoint/2010/main" val="186304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6FB91467-B73E-C84E-834F-2DE44A3BA417}"/>
              </a:ext>
            </a:extLst>
          </p:cNvPr>
          <p:cNvSpPr txBox="1"/>
          <p:nvPr/>
        </p:nvSpPr>
        <p:spPr>
          <a:xfrm>
            <a:off x="4160694" y="3452472"/>
            <a:ext cx="7563945" cy="1947584"/>
          </a:xfrm>
          <a:prstGeom prst="rect">
            <a:avLst/>
          </a:prstGeom>
          <a:noFill/>
        </p:spPr>
        <p:txBody>
          <a:bodyPr wrap="square" rtlCol="0">
            <a:spAutoFit/>
          </a:bodyPr>
          <a:lstStyle/>
          <a:p>
            <a:pPr marL="0" lvl="1">
              <a:lnSpc>
                <a:spcPts val="4800"/>
              </a:lnSpc>
            </a:pPr>
            <a:r>
              <a:rPr lang="nl-NL" sz="4800" b="1" dirty="0">
                <a:solidFill>
                  <a:srgbClr val="E23130"/>
                </a:solidFill>
                <a:cs typeface="KoHo SemiBold" pitchFamily="2" charset="-34"/>
              </a:rPr>
              <a:t>Een </a:t>
            </a:r>
            <a:r>
              <a:rPr lang="nl-NL" sz="4800" b="1" dirty="0" err="1">
                <a:solidFill>
                  <a:srgbClr val="E23130"/>
                </a:solidFill>
                <a:cs typeface="KoHo SemiBold" pitchFamily="2" charset="-34"/>
              </a:rPr>
              <a:t>fietsstimulerings</a:t>
            </a:r>
            <a:r>
              <a:rPr lang="nl-NL" sz="4800" b="1" dirty="0">
                <a:solidFill>
                  <a:srgbClr val="E23130"/>
                </a:solidFill>
                <a:cs typeface="KoHo SemiBold" pitchFamily="2" charset="-34"/>
              </a:rPr>
              <a:t>-programma kan vandaag de dag niet zonder app</a:t>
            </a:r>
          </a:p>
        </p:txBody>
      </p:sp>
      <p:pic>
        <p:nvPicPr>
          <p:cNvPr id="5" name="Afbeelding 4">
            <a:extLst>
              <a:ext uri="{FF2B5EF4-FFF2-40B4-BE49-F238E27FC236}">
                <a16:creationId xmlns:a16="http://schemas.microsoft.com/office/drawing/2014/main" id="{A34C3FD7-0EE5-724D-B4E3-3DB6D9EBA3E2}"/>
              </a:ext>
            </a:extLst>
          </p:cNvPr>
          <p:cNvPicPr>
            <a:picLocks noChangeAspect="1"/>
          </p:cNvPicPr>
          <p:nvPr/>
        </p:nvPicPr>
        <p:blipFill>
          <a:blip r:embed="rId2"/>
          <a:stretch>
            <a:fillRect/>
          </a:stretch>
        </p:blipFill>
        <p:spPr>
          <a:xfrm>
            <a:off x="705600" y="900000"/>
            <a:ext cx="5486560" cy="2505529"/>
          </a:xfrm>
          <a:prstGeom prst="rect">
            <a:avLst/>
          </a:prstGeom>
        </p:spPr>
      </p:pic>
    </p:spTree>
    <p:extLst>
      <p:ext uri="{BB962C8B-B14F-4D97-AF65-F5344CB8AC3E}">
        <p14:creationId xmlns:p14="http://schemas.microsoft.com/office/powerpoint/2010/main" val="197631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1AABE-659F-AC4E-8629-9F252A5B062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4F741FA-3078-644B-980E-F9C47DAEC7FF}"/>
              </a:ext>
            </a:extLst>
          </p:cNvPr>
          <p:cNvSpPr>
            <a:spLocks noGrp="1"/>
          </p:cNvSpPr>
          <p:nvPr>
            <p:ph sz="quarter" idx="10"/>
          </p:nvPr>
        </p:nvSpPr>
        <p:spPr/>
        <p:txBody>
          <a:bodyPr/>
          <a:lstStyle/>
          <a:p>
            <a:endParaRPr lang="nl-NL"/>
          </a:p>
        </p:txBody>
      </p:sp>
      <p:sp>
        <p:nvSpPr>
          <p:cNvPr id="4" name="Tijdelijke aanduiding voor inhoud 3">
            <a:extLst>
              <a:ext uri="{FF2B5EF4-FFF2-40B4-BE49-F238E27FC236}">
                <a16:creationId xmlns:a16="http://schemas.microsoft.com/office/drawing/2014/main" id="{12A20451-8D0B-0A42-BC13-71C7DDA20B6D}"/>
              </a:ext>
            </a:extLst>
          </p:cNvPr>
          <p:cNvSpPr>
            <a:spLocks noGrp="1"/>
          </p:cNvSpPr>
          <p:nvPr>
            <p:ph sz="quarter" idx="11"/>
          </p:nvPr>
        </p:nvSpPr>
        <p:spPr/>
        <p:txBody>
          <a:bodyPr/>
          <a:lstStyle/>
          <a:p>
            <a:endParaRPr lang="nl-NL" dirty="0"/>
          </a:p>
        </p:txBody>
      </p:sp>
      <p:pic>
        <p:nvPicPr>
          <p:cNvPr id="5" name="Afbeelding 4">
            <a:extLst>
              <a:ext uri="{FF2B5EF4-FFF2-40B4-BE49-F238E27FC236}">
                <a16:creationId xmlns:a16="http://schemas.microsoft.com/office/drawing/2014/main" id="{42A7CFE3-163B-675A-E6C0-366C90B367E9}"/>
              </a:ext>
            </a:extLst>
          </p:cNvPr>
          <p:cNvPicPr>
            <a:picLocks noChangeAspect="1"/>
          </p:cNvPicPr>
          <p:nvPr/>
        </p:nvPicPr>
        <p:blipFill rotWithShape="1">
          <a:blip r:embed="rId2"/>
          <a:srcRect l="2649" r="-1" b="-1"/>
          <a:stretch/>
        </p:blipFill>
        <p:spPr>
          <a:xfrm>
            <a:off x="20" y="1282"/>
            <a:ext cx="12191980" cy="6856718"/>
          </a:xfrm>
          <a:prstGeom prst="rect">
            <a:avLst/>
          </a:prstGeom>
        </p:spPr>
      </p:pic>
    </p:spTree>
    <p:extLst>
      <p:ext uri="{BB962C8B-B14F-4D97-AF65-F5344CB8AC3E}">
        <p14:creationId xmlns:p14="http://schemas.microsoft.com/office/powerpoint/2010/main" val="4238112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6FB91467-B73E-C84E-834F-2DE44A3BA417}"/>
              </a:ext>
            </a:extLst>
          </p:cNvPr>
          <p:cNvSpPr txBox="1"/>
          <p:nvPr/>
        </p:nvSpPr>
        <p:spPr>
          <a:xfrm>
            <a:off x="4160694" y="3452472"/>
            <a:ext cx="7563945" cy="1947584"/>
          </a:xfrm>
          <a:prstGeom prst="rect">
            <a:avLst/>
          </a:prstGeom>
          <a:noFill/>
        </p:spPr>
        <p:txBody>
          <a:bodyPr wrap="square" rtlCol="0">
            <a:spAutoFit/>
          </a:bodyPr>
          <a:lstStyle/>
          <a:p>
            <a:pPr marL="0" lvl="1">
              <a:lnSpc>
                <a:spcPts val="4800"/>
              </a:lnSpc>
            </a:pPr>
            <a:r>
              <a:rPr lang="nl-NL" sz="4800" b="1" dirty="0">
                <a:solidFill>
                  <a:srgbClr val="E23130"/>
                </a:solidFill>
                <a:cs typeface="KoHo SemiBold" pitchFamily="2" charset="-34"/>
              </a:rPr>
              <a:t>Een succesvolle probeeractie vraagt tegenwoordig om breder aanbod</a:t>
            </a:r>
          </a:p>
        </p:txBody>
      </p:sp>
      <p:pic>
        <p:nvPicPr>
          <p:cNvPr id="5" name="Afbeelding 4">
            <a:extLst>
              <a:ext uri="{FF2B5EF4-FFF2-40B4-BE49-F238E27FC236}">
                <a16:creationId xmlns:a16="http://schemas.microsoft.com/office/drawing/2014/main" id="{A34C3FD7-0EE5-724D-B4E3-3DB6D9EBA3E2}"/>
              </a:ext>
            </a:extLst>
          </p:cNvPr>
          <p:cNvPicPr>
            <a:picLocks noChangeAspect="1"/>
          </p:cNvPicPr>
          <p:nvPr/>
        </p:nvPicPr>
        <p:blipFill>
          <a:blip r:embed="rId2"/>
          <a:stretch>
            <a:fillRect/>
          </a:stretch>
        </p:blipFill>
        <p:spPr>
          <a:xfrm>
            <a:off x="705600" y="900000"/>
            <a:ext cx="5486560" cy="2505529"/>
          </a:xfrm>
          <a:prstGeom prst="rect">
            <a:avLst/>
          </a:prstGeom>
        </p:spPr>
      </p:pic>
    </p:spTree>
    <p:extLst>
      <p:ext uri="{BB962C8B-B14F-4D97-AF65-F5344CB8AC3E}">
        <p14:creationId xmlns:p14="http://schemas.microsoft.com/office/powerpoint/2010/main" val="2486767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C1AABE-659F-AC4E-8629-9F252A5B062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24F741FA-3078-644B-980E-F9C47DAEC7FF}"/>
              </a:ext>
            </a:extLst>
          </p:cNvPr>
          <p:cNvSpPr>
            <a:spLocks noGrp="1"/>
          </p:cNvSpPr>
          <p:nvPr>
            <p:ph sz="quarter" idx="10"/>
          </p:nvPr>
        </p:nvSpPr>
        <p:spPr/>
        <p:txBody>
          <a:bodyPr/>
          <a:lstStyle/>
          <a:p>
            <a:endParaRPr lang="nl-NL"/>
          </a:p>
        </p:txBody>
      </p:sp>
      <p:sp>
        <p:nvSpPr>
          <p:cNvPr id="4" name="Tijdelijke aanduiding voor inhoud 3">
            <a:extLst>
              <a:ext uri="{FF2B5EF4-FFF2-40B4-BE49-F238E27FC236}">
                <a16:creationId xmlns:a16="http://schemas.microsoft.com/office/drawing/2014/main" id="{12A20451-8D0B-0A42-BC13-71C7DDA20B6D}"/>
              </a:ext>
            </a:extLst>
          </p:cNvPr>
          <p:cNvSpPr>
            <a:spLocks noGrp="1"/>
          </p:cNvSpPr>
          <p:nvPr>
            <p:ph sz="quarter" idx="11"/>
          </p:nvPr>
        </p:nvSpPr>
        <p:spPr/>
        <p:txBody>
          <a:bodyPr/>
          <a:lstStyle/>
          <a:p>
            <a:endParaRPr lang="nl-NL" dirty="0"/>
          </a:p>
        </p:txBody>
      </p:sp>
      <p:pic>
        <p:nvPicPr>
          <p:cNvPr id="7" name="Tijdelijke aanduiding voor inhoud 8" descr="Afbeelding met buiten, fiets, transport, man&#10;&#10;Automatisch gegenereerde beschrijving">
            <a:extLst>
              <a:ext uri="{FF2B5EF4-FFF2-40B4-BE49-F238E27FC236}">
                <a16:creationId xmlns:a16="http://schemas.microsoft.com/office/drawing/2014/main" id="{E6C3599B-A3D6-77BB-C534-440638D9280E}"/>
              </a:ext>
            </a:extLst>
          </p:cNvPr>
          <p:cNvPicPr>
            <a:picLocks noChangeAspect="1"/>
          </p:cNvPicPr>
          <p:nvPr/>
        </p:nvPicPr>
        <p:blipFill>
          <a:blip r:embed="rId2"/>
          <a:stretch>
            <a:fillRect/>
          </a:stretch>
        </p:blipFill>
        <p:spPr>
          <a:xfrm>
            <a:off x="-307482" y="0"/>
            <a:ext cx="12499482" cy="6858000"/>
          </a:xfrm>
          <a:prstGeom prst="rect">
            <a:avLst/>
          </a:prstGeom>
        </p:spPr>
      </p:pic>
    </p:spTree>
    <p:extLst>
      <p:ext uri="{BB962C8B-B14F-4D97-AF65-F5344CB8AC3E}">
        <p14:creationId xmlns:p14="http://schemas.microsoft.com/office/powerpoint/2010/main" val="3344615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6FB91467-B73E-C84E-834F-2DE44A3BA417}"/>
              </a:ext>
            </a:extLst>
          </p:cNvPr>
          <p:cNvSpPr txBox="1"/>
          <p:nvPr/>
        </p:nvSpPr>
        <p:spPr>
          <a:xfrm>
            <a:off x="4160694" y="3452472"/>
            <a:ext cx="7563945" cy="1947584"/>
          </a:xfrm>
          <a:prstGeom prst="rect">
            <a:avLst/>
          </a:prstGeom>
          <a:noFill/>
        </p:spPr>
        <p:txBody>
          <a:bodyPr wrap="square" rtlCol="0">
            <a:spAutoFit/>
          </a:bodyPr>
          <a:lstStyle/>
          <a:p>
            <a:pPr marL="0" lvl="1">
              <a:lnSpc>
                <a:spcPts val="4800"/>
              </a:lnSpc>
            </a:pPr>
            <a:r>
              <a:rPr lang="nl-NL" sz="4800" b="1" dirty="0">
                <a:solidFill>
                  <a:srgbClr val="E23130"/>
                </a:solidFill>
                <a:cs typeface="KoHo SemiBold" pitchFamily="2" charset="-34"/>
              </a:rPr>
              <a:t>Echte verhalen zijn noodzakelijk voor succesvolle communicatie</a:t>
            </a:r>
          </a:p>
        </p:txBody>
      </p:sp>
      <p:pic>
        <p:nvPicPr>
          <p:cNvPr id="5" name="Afbeelding 4">
            <a:extLst>
              <a:ext uri="{FF2B5EF4-FFF2-40B4-BE49-F238E27FC236}">
                <a16:creationId xmlns:a16="http://schemas.microsoft.com/office/drawing/2014/main" id="{A34C3FD7-0EE5-724D-B4E3-3DB6D9EBA3E2}"/>
              </a:ext>
            </a:extLst>
          </p:cNvPr>
          <p:cNvPicPr>
            <a:picLocks noChangeAspect="1"/>
          </p:cNvPicPr>
          <p:nvPr/>
        </p:nvPicPr>
        <p:blipFill>
          <a:blip r:embed="rId2"/>
          <a:stretch>
            <a:fillRect/>
          </a:stretch>
        </p:blipFill>
        <p:spPr>
          <a:xfrm>
            <a:off x="705600" y="900000"/>
            <a:ext cx="5486560" cy="2505529"/>
          </a:xfrm>
          <a:prstGeom prst="rect">
            <a:avLst/>
          </a:prstGeom>
        </p:spPr>
      </p:pic>
    </p:spTree>
    <p:extLst>
      <p:ext uri="{BB962C8B-B14F-4D97-AF65-F5344CB8AC3E}">
        <p14:creationId xmlns:p14="http://schemas.microsoft.com/office/powerpoint/2010/main" val="20752925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8208feb-9b0b-4b72-8436-5c26941902ef">
      <UserInfo>
        <DisplayName/>
        <AccountId xsi:nil="true"/>
        <AccountType/>
      </UserInfo>
    </SharedWithUsers>
    <MediaLengthInSeconds xmlns="94065b53-b093-4d2f-8490-f6142611b350" xsi:nil="true"/>
    <TaxCatchAll xmlns="f8208feb-9b0b-4b72-8436-5c26941902ef" xsi:nil="true"/>
    <lcf76f155ced4ddcb4097134ff3c332f xmlns="94065b53-b093-4d2f-8490-f6142611b35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1C4EBD0B3CAFD48B17D4509EA6EC1AE" ma:contentTypeVersion="16" ma:contentTypeDescription="Een nieuw document maken." ma:contentTypeScope="" ma:versionID="19f2ffd0faeacc12c78469c4694a16f2">
  <xsd:schema xmlns:xsd="http://www.w3.org/2001/XMLSchema" xmlns:xs="http://www.w3.org/2001/XMLSchema" xmlns:p="http://schemas.microsoft.com/office/2006/metadata/properties" xmlns:ns2="94065b53-b093-4d2f-8490-f6142611b350" xmlns:ns3="f8208feb-9b0b-4b72-8436-5c26941902ef" targetNamespace="http://schemas.microsoft.com/office/2006/metadata/properties" ma:root="true" ma:fieldsID="9988d9c86640d1e7ade8fa38fa5b6661" ns2:_="" ns3:_="">
    <xsd:import namespace="94065b53-b093-4d2f-8490-f6142611b350"/>
    <xsd:import namespace="f8208feb-9b0b-4b72-8436-5c26941902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065b53-b093-4d2f-8490-f6142611b3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6b9c7603-325f-4463-a29a-ad08f3deba4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8208feb-9b0b-4b72-8436-5c26941902ef"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292e08e6-d9a5-4f15-b225-970ae6a85b79}" ma:internalName="TaxCatchAll" ma:showField="CatchAllData" ma:web="f8208feb-9b0b-4b72-8436-5c26941902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CFCF62-ADE7-408E-97C1-2C71B8778E81}">
  <ds:schemaRefs>
    <ds:schemaRef ds:uri="http://schemas.microsoft.com/office/2006/metadata/properties"/>
    <ds:schemaRef ds:uri="http://schemas.microsoft.com/office/infopath/2007/PartnerControls"/>
    <ds:schemaRef ds:uri="d6566efe-c397-4f19-b5c3-a5b5154fb0d9"/>
    <ds:schemaRef ds:uri="4dac069d-c41d-4456-a8e3-caf2515ac12b"/>
  </ds:schemaRefs>
</ds:datastoreItem>
</file>

<file path=customXml/itemProps2.xml><?xml version="1.0" encoding="utf-8"?>
<ds:datastoreItem xmlns:ds="http://schemas.openxmlformats.org/officeDocument/2006/customXml" ds:itemID="{A9A1C848-3FE6-4673-9BCD-B703CC952615}">
  <ds:schemaRefs>
    <ds:schemaRef ds:uri="http://schemas.microsoft.com/sharepoint/v3/contenttype/forms"/>
  </ds:schemaRefs>
</ds:datastoreItem>
</file>

<file path=customXml/itemProps3.xml><?xml version="1.0" encoding="utf-8"?>
<ds:datastoreItem xmlns:ds="http://schemas.openxmlformats.org/officeDocument/2006/customXml" ds:itemID="{2F85E7C0-695E-497E-9F44-B58BDA4EBA27}"/>
</file>

<file path=docProps/app.xml><?xml version="1.0" encoding="utf-8"?>
<Properties xmlns="http://schemas.openxmlformats.org/officeDocument/2006/extended-properties" xmlns:vt="http://schemas.openxmlformats.org/officeDocument/2006/docPropsVTypes">
  <TotalTime>646</TotalTime>
  <Words>564</Words>
  <Application>Microsoft Office PowerPoint</Application>
  <PresentationFormat>Breedbeeld</PresentationFormat>
  <Paragraphs>47</Paragraphs>
  <Slides>12</Slides>
  <Notes>2</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12</vt:i4>
      </vt:variant>
    </vt:vector>
  </HeadingPairs>
  <TitlesOfParts>
    <vt:vector size="16" baseType="lpstr">
      <vt:lpstr>Arial</vt:lpstr>
      <vt:lpstr>Calibri</vt:lpstr>
      <vt:lpstr>Calibri Light</vt:lpstr>
      <vt:lpstr>Kantoorthema</vt:lpstr>
      <vt:lpstr>PowerPoint-presentatie</vt:lpstr>
      <vt:lpstr>Gedragsverandering in drie fasen</vt:lpstr>
      <vt:lpstr>Bouwstenen gedragscampagne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Welkom!</dc:title>
  <dc:creator>Sifra van Dalen | Keijzer</dc:creator>
  <cp:lastModifiedBy>Birgitta Jansen (XTNT)</cp:lastModifiedBy>
  <cp:revision>33</cp:revision>
  <dcterms:created xsi:type="dcterms:W3CDTF">2020-01-15T09:01:21Z</dcterms:created>
  <dcterms:modified xsi:type="dcterms:W3CDTF">2023-06-21T11:40:24Z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0x01010071C4EBD0B3CAFD48B17D4509EA6EC1AE</vt:lpwstr>
  </property>
  <property fmtid="{D5CDD505-2E9C-101B-9397-08002B2CF9AE}" pid="3" name="Order">
    <vt:r8>17800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ies>
</file>